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660" r:id="rId2"/>
  </p:sldMasterIdLst>
  <p:sldIdLst>
    <p:sldId id="271" r:id="rId3"/>
    <p:sldId id="259" r:id="rId4"/>
    <p:sldId id="302" r:id="rId5"/>
    <p:sldId id="303" r:id="rId6"/>
    <p:sldId id="260" r:id="rId7"/>
    <p:sldId id="277" r:id="rId8"/>
    <p:sldId id="313" r:id="rId9"/>
    <p:sldId id="314" r:id="rId10"/>
    <p:sldId id="278" r:id="rId11"/>
    <p:sldId id="280" r:id="rId12"/>
    <p:sldId id="315" r:id="rId13"/>
    <p:sldId id="281" r:id="rId14"/>
    <p:sldId id="282" r:id="rId15"/>
    <p:sldId id="283" r:id="rId16"/>
    <p:sldId id="285" r:id="rId17"/>
    <p:sldId id="316" r:id="rId18"/>
    <p:sldId id="287" r:id="rId19"/>
    <p:sldId id="317" r:id="rId20"/>
    <p:sldId id="318" r:id="rId21"/>
    <p:sldId id="288" r:id="rId22"/>
    <p:sldId id="289" r:id="rId23"/>
    <p:sldId id="291" r:id="rId24"/>
    <p:sldId id="293" r:id="rId25"/>
    <p:sldId id="294" r:id="rId26"/>
    <p:sldId id="295" r:id="rId27"/>
    <p:sldId id="296" r:id="rId28"/>
    <p:sldId id="297"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6" r:id="rId54"/>
    <p:sldId id="347" r:id="rId55"/>
    <p:sldId id="344" r:id="rId56"/>
    <p:sldId id="345" r:id="rId57"/>
    <p:sldId id="298" r:id="rId58"/>
  </p:sldIdLst>
  <p:sldSz cx="9144000" cy="5143500" type="screen16x9"/>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סגנון ביניים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סגנון ביניים 1 - הדגשה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סגנון ביניים 1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9672" autoAdjust="0"/>
  </p:normalViewPr>
  <p:slideViewPr>
    <p:cSldViewPr>
      <p:cViewPr varScale="1">
        <p:scale>
          <a:sx n="141" d="100"/>
          <a:sy n="141" d="100"/>
        </p:scale>
        <p:origin x="138" y="22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gs" Target="tags/tag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iai.co.il/"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mailto:marketing@elta.co.il"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22776" y="3723878"/>
            <a:ext cx="6033600" cy="588833"/>
          </a:xfrm>
          <a:prstGeom prst="rect">
            <a:avLst/>
          </a:prstGeom>
        </p:spPr>
        <p:txBody>
          <a:bodyPr lIns="0" tIns="0" rIns="0" bIns="0" anchor="ctr" anchorCtr="0">
            <a:noAutofit/>
          </a:bodyPr>
          <a:lstStyle>
            <a:lvl1pPr algn="ctr" rtl="1">
              <a:defRPr sz="2600" b="1" cap="all" baseline="0">
                <a:solidFill>
                  <a:schemeClr val="tx1"/>
                </a:solidFill>
                <a:latin typeface="+mj-lt"/>
              </a:defRPr>
            </a:lvl1pPr>
          </a:lstStyle>
          <a:p>
            <a:endParaRPr lang="en-US" dirty="0"/>
          </a:p>
        </p:txBody>
      </p:sp>
      <p:sp>
        <p:nvSpPr>
          <p:cNvPr id="3" name="Subtitle 2"/>
          <p:cNvSpPr>
            <a:spLocks noGrp="1"/>
          </p:cNvSpPr>
          <p:nvPr>
            <p:ph type="subTitle" idx="1" hasCustomPrompt="1"/>
          </p:nvPr>
        </p:nvSpPr>
        <p:spPr>
          <a:xfrm>
            <a:off x="1922776" y="4311905"/>
            <a:ext cx="6033600" cy="326342"/>
          </a:xfrm>
          <a:prstGeom prst="rect">
            <a:avLst/>
          </a:prstGeom>
        </p:spPr>
        <p:txBody>
          <a:bodyPr lIns="0" tIns="72000" rIns="0" bIns="72000" anchor="ctr" anchorCtr="0">
            <a:noAutofit/>
          </a:bodyPr>
          <a:lstStyle>
            <a:lvl1pPr marL="0" indent="0" algn="ctr" rtl="1">
              <a:buNone/>
              <a:defRPr sz="1800" b="0" cap="none"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dirty="0"/>
              <a:t>לחץ כדי להוסיף תאריך</a:t>
            </a:r>
            <a:endParaRPr lang="en-US" dirty="0"/>
          </a:p>
        </p:txBody>
      </p:sp>
      <p:pic>
        <p:nvPicPr>
          <p:cNvPr id="6"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0" y="4873828"/>
            <a:ext cx="1440160" cy="26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2"/>
          <p:cNvSpPr>
            <a:spLocks noChangeArrowheads="1"/>
          </p:cNvSpPr>
          <p:nvPr userDrawn="1"/>
        </p:nvSpPr>
        <p:spPr bwMode="auto">
          <a:xfrm>
            <a:off x="1512168" y="4727634"/>
            <a:ext cx="7452320"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Unclassified</a:t>
            </a:r>
            <a:endPar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8327956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7" name="TextBox 1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של תמונה 4"/>
          <p:cNvSpPr>
            <a:spLocks noGrp="1"/>
          </p:cNvSpPr>
          <p:nvPr>
            <p:ph type="pic" sz="quarter" idx="10"/>
          </p:nvPr>
        </p:nvSpPr>
        <p:spPr>
          <a:xfrm>
            <a:off x="107504" y="908528"/>
            <a:ext cx="4263654" cy="3849101"/>
          </a:xfrm>
          <a:prstGeom prst="rect">
            <a:avLst/>
          </a:prstGeom>
        </p:spPr>
        <p:txBody>
          <a:bodyPr/>
          <a:lstStyle>
            <a:lvl1pPr marL="0" indent="0">
              <a:buNone/>
              <a:defRPr/>
            </a:lvl1pPr>
          </a:lstStyle>
          <a:p>
            <a:endParaRPr lang="en-US" dirty="0"/>
          </a:p>
        </p:txBody>
      </p:sp>
      <p:sp>
        <p:nvSpPr>
          <p:cNvPr id="19" name="Title 1"/>
          <p:cNvSpPr>
            <a:spLocks noGrp="1"/>
          </p:cNvSpPr>
          <p:nvPr>
            <p:ph type="title"/>
          </p:nvPr>
        </p:nvSpPr>
        <p:spPr>
          <a:xfrm>
            <a:off x="4764505" y="915566"/>
            <a:ext cx="4004845"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20"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4"/>
          <p:cNvSpPr>
            <a:spLocks noGrp="1"/>
          </p:cNvSpPr>
          <p:nvPr>
            <p:ph idx="1"/>
          </p:nvPr>
        </p:nvSpPr>
        <p:spPr>
          <a:xfrm>
            <a:off x="4788024" y="1635646"/>
            <a:ext cx="3960440" cy="29585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788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_1">
    <p:spTree>
      <p:nvGrpSpPr>
        <p:cNvPr id="1" name=""/>
        <p:cNvGrpSpPr/>
        <p:nvPr/>
      </p:nvGrpSpPr>
      <p:grpSpPr>
        <a:xfrm>
          <a:off x="0" y="0"/>
          <a:ext cx="0" cy="0"/>
          <a:chOff x="0" y="0"/>
          <a:chExt cx="0" cy="0"/>
        </a:xfrm>
      </p:grpSpPr>
      <p:sp>
        <p:nvSpPr>
          <p:cNvPr id="2" name="מחומש 1"/>
          <p:cNvSpPr/>
          <p:nvPr userDrawn="1"/>
        </p:nvSpPr>
        <p:spPr>
          <a:xfrm>
            <a:off x="-1" y="0"/>
            <a:ext cx="5500256" cy="5143500"/>
          </a:xfrm>
          <a:custGeom>
            <a:avLst/>
            <a:gdLst>
              <a:gd name="connsiteX0" fmla="*/ 0 w 1589809"/>
              <a:gd name="connsiteY0" fmla="*/ 0 h 5143500"/>
              <a:gd name="connsiteX1" fmla="*/ 1589809 w 1589809"/>
              <a:gd name="connsiteY1" fmla="*/ 0 h 5143500"/>
              <a:gd name="connsiteX2" fmla="*/ 1264507 w 1589809"/>
              <a:gd name="connsiteY2" fmla="*/ 2370859 h 5143500"/>
              <a:gd name="connsiteX3" fmla="*/ 1589809 w 1589809"/>
              <a:gd name="connsiteY3" fmla="*/ 5143500 h 5143500"/>
              <a:gd name="connsiteX4" fmla="*/ 0 w 1589809"/>
              <a:gd name="connsiteY4" fmla="*/ 5143500 h 5143500"/>
              <a:gd name="connsiteX5" fmla="*/ 0 w 1589809"/>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809" h="5143500">
                <a:moveTo>
                  <a:pt x="0" y="0"/>
                </a:moveTo>
                <a:lnTo>
                  <a:pt x="1589809" y="0"/>
                </a:lnTo>
                <a:lnTo>
                  <a:pt x="1264507" y="2370859"/>
                </a:lnTo>
                <a:lnTo>
                  <a:pt x="1589809" y="5143500"/>
                </a:lnTo>
                <a:lnTo>
                  <a:pt x="0" y="5143500"/>
                </a:lnTo>
                <a:lnTo>
                  <a:pt x="0" y="0"/>
                </a:lnTo>
                <a:close/>
              </a:path>
            </a:pathLst>
          </a:custGeom>
          <a:solidFill>
            <a:srgbClr val="0C4876"/>
          </a:solidFill>
          <a:ln>
            <a:noFill/>
          </a:ln>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solidFill>
                <a:srgbClr val="0066A4"/>
              </a:solidFill>
            </a:endParaRPr>
          </a:p>
        </p:txBody>
      </p:sp>
      <p:sp>
        <p:nvSpPr>
          <p:cNvPr id="17" name="מציין מיקום טקסט 16"/>
          <p:cNvSpPr>
            <a:spLocks noGrp="1"/>
          </p:cNvSpPr>
          <p:nvPr>
            <p:ph type="body" sz="quarter" idx="10"/>
          </p:nvPr>
        </p:nvSpPr>
        <p:spPr>
          <a:xfrm>
            <a:off x="5500255" y="1851669"/>
            <a:ext cx="3385848" cy="2671839"/>
          </a:xfrm>
          <a:prstGeom prst="rect">
            <a:avLst/>
          </a:prstGeom>
        </p:spPr>
        <p:txBody>
          <a:bodyPr/>
          <a:lstStyle>
            <a:lvl1pPr marL="536575" indent="-179388" algn="r" rtl="1">
              <a:defRPr/>
            </a:lvl1pPr>
            <a:lvl2pPr algn="l" rtl="0">
              <a:defRPr/>
            </a:lvl2pPr>
            <a:lvl3pPr algn="l" rtl="0">
              <a:defRPr/>
            </a:lvl3pPr>
            <a:lvl4pPr algn="l" rtl="0">
              <a:defRPr/>
            </a:lvl4pPr>
            <a:lvl5pPr algn="l" rtl="0">
              <a:defRPr/>
            </a:lvl5pPr>
          </a:lstStyle>
          <a:p>
            <a:pPr lvl="0"/>
            <a:endParaRPr lang="en-US" dirty="0"/>
          </a:p>
        </p:txBody>
      </p:sp>
      <p:sp>
        <p:nvSpPr>
          <p:cNvPr id="19" name="מציין מיקום של תמונה 18"/>
          <p:cNvSpPr>
            <a:spLocks noGrp="1"/>
          </p:cNvSpPr>
          <p:nvPr>
            <p:ph type="pic" sz="quarter" idx="11" hasCustomPrompt="1"/>
          </p:nvPr>
        </p:nvSpPr>
        <p:spPr>
          <a:xfrm>
            <a:off x="803564" y="1316904"/>
            <a:ext cx="3311525" cy="2098675"/>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bg1"/>
                </a:solidFill>
                <a:latin typeface="+mj-lt"/>
              </a:defRPr>
            </a:lvl1pPr>
          </a:lstStyle>
          <a:p>
            <a:pPr marL="0" lvl="0" indent="0" algn="ctr" defTabSz="914400" rtl="0" eaLnBrk="1" latinLnBrk="1" hangingPunct="1">
              <a:spcBef>
                <a:spcPct val="20000"/>
              </a:spcBef>
            </a:pPr>
            <a:r>
              <a:rPr lang="he-IL" altLang="ko-KR"/>
              <a:t>הכנס תמונה</a:t>
            </a:r>
            <a:endParaRPr lang="ko-KR" altLang="en-US"/>
          </a:p>
          <a:p>
            <a:endParaRPr lang="he-IL"/>
          </a:p>
        </p:txBody>
      </p:sp>
      <p:sp>
        <p:nvSpPr>
          <p:cNvPr id="8" name="כותרת 7"/>
          <p:cNvSpPr>
            <a:spLocks noGrp="1"/>
          </p:cNvSpPr>
          <p:nvPr>
            <p:ph type="title" hasCustomPrompt="1"/>
          </p:nvPr>
        </p:nvSpPr>
        <p:spPr>
          <a:xfrm>
            <a:off x="5500255" y="1131590"/>
            <a:ext cx="3399878" cy="622300"/>
          </a:xfrm>
          <a:prstGeom prst="rect">
            <a:avLst/>
          </a:prstGeom>
        </p:spPr>
        <p:txBody>
          <a:bodyPr anchor="ctr"/>
          <a:lstStyle/>
          <a:p>
            <a:r>
              <a:rPr lang="he-IL" dirty="0"/>
              <a:t>לחץ כדי להוסיף כותרת</a:t>
            </a:r>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a:t>
            </a:r>
            <a:r>
              <a:rPr kumimoji="0" lang="he-IL" sz="650" b="0" i="0" u="none" strike="noStrike" kern="0" cap="none" spc="0" normalizeH="0" baseline="0" dirty="0">
                <a:ln>
                  <a:noFill/>
                </a:ln>
                <a:solidFill>
                  <a:schemeClr val="bg1"/>
                </a:solidFill>
                <a:effectLst/>
                <a:uLnTx/>
                <a:uFillTx/>
                <a:latin typeface="Arial" pitchFamily="34" charset="0"/>
                <a:ea typeface="+mn-ea"/>
                <a:cs typeface="Arial" pitchFamily="34" charset="0"/>
              </a:rPr>
              <a:t>סמך</a:t>
            </a: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 </a:t>
            </a:r>
            <a:r>
              <a:rPr kumimoji="0" lang="he-IL" sz="650" b="0" i="0" u="none" strike="noStrike" kern="0" cap="none" spc="0" normalizeH="0" baseline="0" dirty="0">
                <a:ln>
                  <a:noFill/>
                </a:ln>
                <a:solidFill>
                  <a:schemeClr val="bg1"/>
                </a:solidFill>
                <a:effectLst/>
                <a:uLnTx/>
                <a:uFillTx/>
                <a:latin typeface="Arial" pitchFamily="34" charset="0"/>
                <a:ea typeface="+mn-ea"/>
                <a:cs typeface="Arial" pitchFamily="34" charset="0"/>
              </a:rPr>
              <a:t>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chemeClr val="bg1"/>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4007" y="117216"/>
            <a:ext cx="728649" cy="478103"/>
          </a:xfrm>
          <a:prstGeom prst="rect">
            <a:avLst/>
          </a:prstGeom>
        </p:spPr>
      </p:pic>
      <p:pic>
        <p:nvPicPr>
          <p:cNvPr id="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952" t="13841" r="22283" b="16531"/>
          <a:stretch/>
        </p:blipFill>
        <p:spPr bwMode="auto">
          <a:xfrm>
            <a:off x="195781" y="4748270"/>
            <a:ext cx="1711923" cy="34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7044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s and Titles">
    <p:spTree>
      <p:nvGrpSpPr>
        <p:cNvPr id="1" name=""/>
        <p:cNvGrpSpPr/>
        <p:nvPr/>
      </p:nvGrpSpPr>
      <p:grpSpPr>
        <a:xfrm>
          <a:off x="0" y="0"/>
          <a:ext cx="0" cy="0"/>
          <a:chOff x="0" y="0"/>
          <a:chExt cx="0" cy="0"/>
        </a:xfrm>
      </p:grpSpPr>
      <p:sp>
        <p:nvSpPr>
          <p:cNvPr id="8" name="מלבן 7"/>
          <p:cNvSpPr/>
          <p:nvPr userDrawn="1"/>
        </p:nvSpPr>
        <p:spPr>
          <a:xfrm>
            <a:off x="3172691" y="0"/>
            <a:ext cx="5971308"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3" name="מציין מיקום של תמונה 2"/>
          <p:cNvSpPr>
            <a:spLocks noGrp="1"/>
          </p:cNvSpPr>
          <p:nvPr>
            <p:ph type="pic" sz="quarter" idx="10" hasCustomPrompt="1"/>
          </p:nvPr>
        </p:nvSpPr>
        <p:spPr>
          <a:xfrm>
            <a:off x="572436" y="1009774"/>
            <a:ext cx="2198688" cy="512763"/>
          </a:xfrm>
          <a:prstGeom prst="rect">
            <a:avLst/>
          </a:prstGeom>
        </p:spPr>
        <p:txBody>
          <a:bodyPr anchor="ctr">
            <a:normAutofit/>
          </a:bodyPr>
          <a:lstStyle>
            <a:lvl1pPr marL="0" indent="0" algn="ctr" defTabSz="914400" rtl="0" eaLnBrk="1" latinLnBrk="1" hangingPunct="1">
              <a:spcBef>
                <a:spcPct val="20000"/>
              </a:spcBef>
              <a:buNone/>
              <a:defRPr sz="1100" baseline="0">
                <a:solidFill>
                  <a:schemeClr val="tx1"/>
                </a:solidFill>
              </a:defRPr>
            </a:lvl1pPr>
          </a:lstStyle>
          <a:p>
            <a:pPr marL="0" lvl="0" indent="0" algn="ctr" defTabSz="914400" rtl="0" eaLnBrk="1" latinLnBrk="1" hangingPunct="1">
              <a:spcBef>
                <a:spcPct val="20000"/>
              </a:spcBef>
            </a:pPr>
            <a:r>
              <a:rPr lang="he-IL" altLang="ko-KR"/>
              <a:t>הכנס תמונה</a:t>
            </a:r>
            <a:endParaRPr lang="ko-KR" altLang="en-US"/>
          </a:p>
        </p:txBody>
      </p:sp>
      <p:sp>
        <p:nvSpPr>
          <p:cNvPr id="9" name="מציין מיקום של תמונה 2"/>
          <p:cNvSpPr>
            <a:spLocks noGrp="1"/>
          </p:cNvSpPr>
          <p:nvPr>
            <p:ph type="pic" sz="quarter" idx="11" hasCustomPrompt="1"/>
          </p:nvPr>
        </p:nvSpPr>
        <p:spPr>
          <a:xfrm>
            <a:off x="572436" y="1776133"/>
            <a:ext cx="2198688" cy="512763"/>
          </a:xfrm>
          <a:prstGeom prst="rect">
            <a:avLst/>
          </a:prstGeom>
        </p:spPr>
        <p:txBody>
          <a:bodyPr anchor="ctr">
            <a:normAutofit/>
          </a:bodyPr>
          <a:lstStyle>
            <a:lvl1pPr marL="0" indent="0" algn="ctr" defTabSz="914400" rtl="0" eaLnBrk="1" latinLnBrk="1" hangingPunct="1">
              <a:spcBef>
                <a:spcPct val="20000"/>
              </a:spcBef>
              <a:buNone/>
              <a:defRPr sz="1100">
                <a:solidFill>
                  <a:schemeClr val="tx1"/>
                </a:solidFill>
              </a:defRPr>
            </a:lvl1pPr>
          </a:lstStyle>
          <a:p>
            <a:pPr marL="0" lvl="0" indent="0" algn="ctr" defTabSz="914400" rtl="0" eaLnBrk="1" latinLnBrk="1" hangingPunct="1">
              <a:spcBef>
                <a:spcPct val="20000"/>
              </a:spcBef>
            </a:pPr>
            <a:r>
              <a:rPr lang="he-IL" altLang="ko-KR"/>
              <a:t>הכנס תמונה</a:t>
            </a:r>
            <a:endParaRPr lang="ko-KR" altLang="en-US"/>
          </a:p>
        </p:txBody>
      </p:sp>
      <p:sp>
        <p:nvSpPr>
          <p:cNvPr id="10" name="מציין מיקום של תמונה 2"/>
          <p:cNvSpPr>
            <a:spLocks noGrp="1"/>
          </p:cNvSpPr>
          <p:nvPr>
            <p:ph type="pic" sz="quarter" idx="12"/>
          </p:nvPr>
        </p:nvSpPr>
        <p:spPr>
          <a:xfrm>
            <a:off x="572436" y="2542492"/>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endParaRPr lang="he-IL" altLang="ko-KR"/>
          </a:p>
          <a:p>
            <a:pPr marL="0" lvl="0" indent="0" algn="ctr" defTabSz="914400" rtl="0" eaLnBrk="1" latinLnBrk="1" hangingPunct="1">
              <a:spcBef>
                <a:spcPct val="20000"/>
              </a:spcBef>
            </a:pPr>
            <a:r>
              <a:rPr lang="he-IL" altLang="ko-KR"/>
              <a:t>הכנס תמונה</a:t>
            </a:r>
            <a:endParaRPr lang="ko-KR" altLang="en-US"/>
          </a:p>
          <a:p>
            <a:endParaRPr lang="he-IL"/>
          </a:p>
        </p:txBody>
      </p:sp>
      <p:sp>
        <p:nvSpPr>
          <p:cNvPr id="11" name="מציין מיקום של תמונה 2"/>
          <p:cNvSpPr>
            <a:spLocks noGrp="1"/>
          </p:cNvSpPr>
          <p:nvPr>
            <p:ph type="pic" sz="quarter" idx="13" hasCustomPrompt="1"/>
          </p:nvPr>
        </p:nvSpPr>
        <p:spPr>
          <a:xfrm>
            <a:off x="572436" y="330885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r>
              <a:rPr lang="he-IL" altLang="ko-KR"/>
              <a:t>הכנס תמונה</a:t>
            </a:r>
            <a:endParaRPr lang="he-IL"/>
          </a:p>
        </p:txBody>
      </p:sp>
      <p:sp>
        <p:nvSpPr>
          <p:cNvPr id="12" name="מציין מיקום של תמונה 2"/>
          <p:cNvSpPr>
            <a:spLocks noGrp="1"/>
          </p:cNvSpPr>
          <p:nvPr>
            <p:ph type="pic" sz="quarter" idx="14" hasCustomPrompt="1"/>
          </p:nvPr>
        </p:nvSpPr>
        <p:spPr>
          <a:xfrm>
            <a:off x="572436" y="407521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marR="0" lvl="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a:pPr>
            <a:r>
              <a:rPr lang="he-IL" altLang="ko-KR"/>
              <a:t>הכנס תמונה</a:t>
            </a:r>
            <a:endParaRPr lang="he-IL"/>
          </a:p>
        </p:txBody>
      </p:sp>
      <p:cxnSp>
        <p:nvCxnSpPr>
          <p:cNvPr id="14" name="מחבר ישר 13"/>
          <p:cNvCxnSpPr>
            <a:endCxn id="16" idx="1"/>
          </p:cNvCxnSpPr>
          <p:nvPr userDrawn="1"/>
        </p:nvCxnSpPr>
        <p:spPr>
          <a:xfrm>
            <a:off x="3172691" y="1266937"/>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מציין מיקום טקסט 15"/>
          <p:cNvSpPr>
            <a:spLocks noGrp="1"/>
          </p:cNvSpPr>
          <p:nvPr>
            <p:ph type="body" sz="quarter" idx="15"/>
          </p:nvPr>
        </p:nvSpPr>
        <p:spPr>
          <a:xfrm>
            <a:off x="4717910" y="1011337"/>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dirty="0"/>
          </a:p>
        </p:txBody>
      </p:sp>
      <p:cxnSp>
        <p:nvCxnSpPr>
          <p:cNvPr id="17" name="מחבר ישר 16"/>
          <p:cNvCxnSpPr>
            <a:endCxn id="18" idx="1"/>
          </p:cNvCxnSpPr>
          <p:nvPr userDrawn="1"/>
        </p:nvCxnSpPr>
        <p:spPr>
          <a:xfrm>
            <a:off x="3172691" y="2049719"/>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מציין מיקום טקסט 15"/>
          <p:cNvSpPr>
            <a:spLocks noGrp="1"/>
          </p:cNvSpPr>
          <p:nvPr>
            <p:ph type="body" sz="quarter" idx="16"/>
          </p:nvPr>
        </p:nvSpPr>
        <p:spPr>
          <a:xfrm>
            <a:off x="4717910" y="1794119"/>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a:p>
        </p:txBody>
      </p:sp>
      <p:cxnSp>
        <p:nvCxnSpPr>
          <p:cNvPr id="19" name="מחבר ישר 18"/>
          <p:cNvCxnSpPr>
            <a:endCxn id="20" idx="1"/>
          </p:cNvCxnSpPr>
          <p:nvPr userDrawn="1"/>
        </p:nvCxnSpPr>
        <p:spPr>
          <a:xfrm>
            <a:off x="3172691" y="286915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מציין מיקום טקסט 15"/>
          <p:cNvSpPr>
            <a:spLocks noGrp="1"/>
          </p:cNvSpPr>
          <p:nvPr>
            <p:ph type="body" sz="quarter" idx="17"/>
          </p:nvPr>
        </p:nvSpPr>
        <p:spPr>
          <a:xfrm>
            <a:off x="4717910" y="261355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1" name="מחבר ישר 20"/>
          <p:cNvCxnSpPr>
            <a:endCxn id="22" idx="1"/>
          </p:cNvCxnSpPr>
          <p:nvPr userDrawn="1"/>
        </p:nvCxnSpPr>
        <p:spPr>
          <a:xfrm>
            <a:off x="3172691" y="358266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מציין מיקום טקסט 15"/>
          <p:cNvSpPr>
            <a:spLocks noGrp="1"/>
          </p:cNvSpPr>
          <p:nvPr>
            <p:ph type="body" sz="quarter" idx="18"/>
          </p:nvPr>
        </p:nvSpPr>
        <p:spPr>
          <a:xfrm>
            <a:off x="4717910" y="332706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3" name="מחבר ישר 22"/>
          <p:cNvCxnSpPr>
            <a:endCxn id="24" idx="1"/>
          </p:cNvCxnSpPr>
          <p:nvPr userDrawn="1"/>
        </p:nvCxnSpPr>
        <p:spPr>
          <a:xfrm>
            <a:off x="3172691" y="4332374"/>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מציין מיקום טקסט 15"/>
          <p:cNvSpPr>
            <a:spLocks noGrp="1"/>
          </p:cNvSpPr>
          <p:nvPr>
            <p:ph type="body" sz="quarter" idx="19"/>
          </p:nvPr>
        </p:nvSpPr>
        <p:spPr>
          <a:xfrm>
            <a:off x="4717910" y="4076774"/>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lgn="r" rtl="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dirty="0"/>
          </a:p>
        </p:txBody>
      </p:sp>
      <p:sp>
        <p:nvSpPr>
          <p:cNvPr id="27" name="TextBox 2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2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a:t>
            </a: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9" name="תמונה 2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30"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9989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2" name="מחומש 1"/>
          <p:cNvSpPr/>
          <p:nvPr userDrawn="1"/>
        </p:nvSpPr>
        <p:spPr>
          <a:xfrm>
            <a:off x="4904507" y="0"/>
            <a:ext cx="4239493" cy="5143500"/>
          </a:xfrm>
          <a:prstGeom prst="homePlate">
            <a:avLst>
              <a:gd name="adj" fmla="val 26136"/>
            </a:avLst>
          </a:prstGeom>
          <a:solidFill>
            <a:srgbClr val="0C4876"/>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ציין מיקום טקסט 7"/>
          <p:cNvSpPr>
            <a:spLocks noGrp="1"/>
          </p:cNvSpPr>
          <p:nvPr>
            <p:ph type="body" sz="quarter" idx="10"/>
          </p:nvPr>
        </p:nvSpPr>
        <p:spPr>
          <a:xfrm>
            <a:off x="5915297" y="2258145"/>
            <a:ext cx="2923904" cy="498475"/>
          </a:xfrm>
          <a:prstGeom prst="rect">
            <a:avLst/>
          </a:prstGeom>
          <a:ln>
            <a:noFill/>
          </a:ln>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a:p>
        </p:txBody>
      </p:sp>
      <p:sp>
        <p:nvSpPr>
          <p:cNvPr id="10" name="מציין מיקום תרשים 9"/>
          <p:cNvSpPr>
            <a:spLocks noGrp="1"/>
          </p:cNvSpPr>
          <p:nvPr>
            <p:ph type="chart" sz="quarter" idx="11" hasCustomPrompt="1"/>
          </p:nvPr>
        </p:nvSpPr>
        <p:spPr>
          <a:xfrm>
            <a:off x="297872" y="771550"/>
            <a:ext cx="4426528" cy="3596044"/>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tx1"/>
                </a:solidFill>
              </a:defRPr>
            </a:lvl1pPr>
          </a:lstStyle>
          <a:p>
            <a:r>
              <a:rPr lang="he-IL" dirty="0"/>
              <a:t>הכנס גרף</a:t>
            </a:r>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4"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a:t>
            </a: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5" name="תמונה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01299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מלבן 1"/>
          <p:cNvSpPr/>
          <p:nvPr userDrawn="1"/>
        </p:nvSpPr>
        <p:spPr>
          <a:xfrm>
            <a:off x="6082144" y="0"/>
            <a:ext cx="3061856"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14" name="מציין מיקום תוכן 13"/>
          <p:cNvSpPr>
            <a:spLocks noGrp="1"/>
          </p:cNvSpPr>
          <p:nvPr>
            <p:ph sz="quarter" idx="11" hasCustomPrompt="1"/>
          </p:nvPr>
        </p:nvSpPr>
        <p:spPr>
          <a:xfrm>
            <a:off x="311727" y="1131590"/>
            <a:ext cx="5617441" cy="3596044"/>
          </a:xfrm>
          <a:prstGeom prst="rect">
            <a:avLst/>
          </a:prstGeom>
        </p:spPr>
        <p:txBody>
          <a:bodyPr/>
          <a:lstStyle>
            <a:lvl1pPr algn="r" rtl="1">
              <a:defRPr/>
            </a:lvl1pPr>
          </a:lstStyle>
          <a:p>
            <a:pPr lvl="0"/>
            <a:r>
              <a:rPr lang="he-IL"/>
              <a:t>לחץ כדי להוסיף טקסט</a:t>
            </a:r>
            <a:endParaRPr lang="en-US"/>
          </a:p>
        </p:txBody>
      </p:sp>
      <p:sp>
        <p:nvSpPr>
          <p:cNvPr id="9" name="מציין מיקום טקסט 7"/>
          <p:cNvSpPr>
            <a:spLocks noGrp="1"/>
          </p:cNvSpPr>
          <p:nvPr>
            <p:ph type="body" sz="quarter" idx="10"/>
          </p:nvPr>
        </p:nvSpPr>
        <p:spPr>
          <a:xfrm>
            <a:off x="6151120" y="2265072"/>
            <a:ext cx="2923904" cy="498475"/>
          </a:xfrm>
          <a:prstGeom prst="rect">
            <a:avLst/>
          </a:prstGeom>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a:p>
        </p:txBody>
      </p:sp>
      <p:sp>
        <p:nvSpPr>
          <p:cNvPr id="8" name="Title 1"/>
          <p:cNvSpPr>
            <a:spLocks noGrp="1"/>
          </p:cNvSpPr>
          <p:nvPr>
            <p:ph type="title"/>
          </p:nvPr>
        </p:nvSpPr>
        <p:spPr>
          <a:xfrm>
            <a:off x="323528" y="169862"/>
            <a:ext cx="5616624"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endParaRPr kumimoji="0" lang="he-IL" sz="65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a:t>
            </a: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19189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TextBox 5"/>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94046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מלבן 2"/>
          <p:cNvSpPr/>
          <p:nvPr userDrawn="1"/>
        </p:nvSpPr>
        <p:spPr>
          <a:xfrm>
            <a:off x="0" y="2835308"/>
            <a:ext cx="9144000" cy="523220"/>
          </a:xfrm>
          <a:prstGeom prst="rect">
            <a:avLst/>
          </a:prstGeom>
        </p:spPr>
        <p:txBody>
          <a:bodyPr wrap="square">
            <a:spAutoFit/>
          </a:bodyPr>
          <a:lstStyle/>
          <a:p>
            <a:pPr algn="ctr" rtl="1"/>
            <a:r>
              <a:rPr kumimoji="0" lang="he-IL" sz="2800" b="1" i="0" u="none" strike="noStrike" kern="1200" cap="none" spc="0" normalizeH="0" baseline="0" noProof="0" dirty="0">
                <a:ln>
                  <a:noFill/>
                </a:ln>
                <a:solidFill>
                  <a:srgbClr val="0C4876"/>
                </a:solidFill>
                <a:effectLst/>
                <a:uLnTx/>
                <a:uFillTx/>
                <a:latin typeface="+mn-lt"/>
                <a:ea typeface="+mj-ea"/>
                <a:cs typeface="+mn-cs"/>
              </a:rPr>
              <a:t>תודה רבה</a:t>
            </a:r>
            <a:endParaRPr lang="en-US" dirty="0"/>
          </a:p>
        </p:txBody>
      </p:sp>
      <p:sp>
        <p:nvSpPr>
          <p:cNvPr id="4" name="מלבן 3"/>
          <p:cNvSpPr/>
          <p:nvPr userDrawn="1"/>
        </p:nvSpPr>
        <p:spPr>
          <a:xfrm>
            <a:off x="4" y="3470686"/>
            <a:ext cx="9143996" cy="923330"/>
          </a:xfrm>
          <a:prstGeom prst="rect">
            <a:avLst/>
          </a:prstGeom>
        </p:spPr>
        <p:txBody>
          <a:bodyPr wrap="square">
            <a:spAutoFit/>
          </a:bodyPr>
          <a:lstStyle/>
          <a:p>
            <a:pPr algn="ctr" rtl="0"/>
            <a:r>
              <a:rPr lang="en-US" dirty="0">
                <a:hlinkClick r:id="rId3"/>
              </a:rPr>
              <a:t>www.iai.co.il</a:t>
            </a:r>
            <a:endParaRPr lang="en-US" dirty="0"/>
          </a:p>
          <a:p>
            <a:pPr algn="ctr" rtl="0"/>
            <a:endParaRPr lang="en-US" dirty="0"/>
          </a:p>
          <a:p>
            <a:pPr algn="ctr" rtl="0"/>
            <a:r>
              <a:rPr lang="en-US" dirty="0" err="1">
                <a:hlinkClick r:id="rId4"/>
              </a:rPr>
              <a:t>market@elta.co.il</a:t>
            </a:r>
            <a:endParaRPr lang="en-US" dirty="0"/>
          </a:p>
        </p:txBody>
      </p:sp>
      <p:pic>
        <p:nvPicPr>
          <p:cNvPr id="6" name="תמונה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86054" y="232417"/>
            <a:ext cx="1126114" cy="756147"/>
          </a:xfrm>
          <a:prstGeom prst="rect">
            <a:avLst/>
          </a:prstGeom>
        </p:spPr>
      </p:pic>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2" name="Picture 3"/>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5617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1">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2787774"/>
            <a:ext cx="4896544" cy="559122"/>
          </a:xfrm>
          <a:prstGeom prst="rect">
            <a:avLst/>
          </a:prstGeom>
        </p:spPr>
        <p:txBody>
          <a:bodyPr lIns="90000" anchor="ctr" anchorCtr="0">
            <a:noAutofit/>
          </a:bodyPr>
          <a:lstStyle>
            <a:lvl1pPr algn="ctr" rtl="1">
              <a:defRPr sz="3600" b="1">
                <a:solidFill>
                  <a:schemeClr val="tx1"/>
                </a:solidFill>
                <a:latin typeface="+mj-lt"/>
              </a:defRPr>
            </a:lvl1pPr>
          </a:lstStyle>
          <a:p>
            <a:endParaRPr lang="en-US" dirty="0"/>
          </a:p>
        </p:txBody>
      </p:sp>
      <p:sp>
        <p:nvSpPr>
          <p:cNvPr id="3" name="Subtitle 2"/>
          <p:cNvSpPr>
            <a:spLocks noGrp="1"/>
          </p:cNvSpPr>
          <p:nvPr>
            <p:ph type="subTitle" idx="1"/>
          </p:nvPr>
        </p:nvSpPr>
        <p:spPr>
          <a:xfrm>
            <a:off x="2121919" y="3419786"/>
            <a:ext cx="4900162" cy="555982"/>
          </a:xfrm>
          <a:prstGeom prst="rect">
            <a:avLst/>
          </a:prstGeom>
        </p:spPr>
        <p:txBody>
          <a:bodyPr lIns="90000" tIns="0" anchor="ctr" anchorCtr="0">
            <a:noAutofit/>
          </a:bodyPr>
          <a:lstStyle>
            <a:lvl1pPr marL="0" indent="0" algn="ctr" rtl="1">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534" y="267494"/>
            <a:ext cx="1126114" cy="756147"/>
          </a:xfrm>
          <a:prstGeom prst="rect">
            <a:avLst/>
          </a:prstGeom>
        </p:spPr>
      </p:pic>
      <p:pic>
        <p:nvPicPr>
          <p:cNvPr id="1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7926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16" name="Rectangle 21"/>
          <p:cNvSpPr/>
          <p:nvPr userDrawn="1"/>
        </p:nvSpPr>
        <p:spPr>
          <a:xfrm>
            <a:off x="0" y="1420091"/>
            <a:ext cx="9144000" cy="2663358"/>
          </a:xfrm>
          <a:prstGeom prst="rect">
            <a:avLst/>
          </a:prstGeom>
          <a:solidFill>
            <a:schemeClr val="tx1"/>
          </a:solidFill>
          <a:ln w="25400" cap="flat" cmpd="sng" algn="ctr">
            <a:noFill/>
            <a:prstDash val="solid"/>
          </a:ln>
          <a:effectLst/>
        </p:spPr>
        <p:txBody>
          <a:bodyPr anchor="ctr"/>
          <a:lstStyle/>
          <a:p>
            <a:pPr algn="ctr">
              <a:spcBef>
                <a:spcPct val="0"/>
              </a:spcBef>
              <a:spcAft>
                <a:spcPct val="0"/>
              </a:spcAft>
              <a:defRPr/>
            </a:pPr>
            <a:endParaRPr lang="en-US" kern="0">
              <a:solidFill>
                <a:sysClr val="windowText" lastClr="000000"/>
              </a:solidFill>
            </a:endParaRPr>
          </a:p>
        </p:txBody>
      </p:sp>
      <p:sp>
        <p:nvSpPr>
          <p:cNvPr id="17" name="אליפסה 16"/>
          <p:cNvSpPr/>
          <p:nvPr userDrawn="1"/>
        </p:nvSpPr>
        <p:spPr>
          <a:xfrm flipH="1">
            <a:off x="323527" y="1059582"/>
            <a:ext cx="3384376" cy="33843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FFFF"/>
              </a:solidFill>
            </a:endParaRPr>
          </a:p>
        </p:txBody>
      </p:sp>
      <p:sp>
        <p:nvSpPr>
          <p:cNvPr id="19" name="그림 개체 틀 3"/>
          <p:cNvSpPr>
            <a:spLocks noGrp="1"/>
          </p:cNvSpPr>
          <p:nvPr userDrawn="1">
            <p:ph type="pic" sz="quarter" idx="16" hasCustomPrompt="1"/>
          </p:nvPr>
        </p:nvSpPr>
        <p:spPr>
          <a:xfrm>
            <a:off x="464095" y="1200150"/>
            <a:ext cx="3103240" cy="3103240"/>
          </a:xfrm>
          <a:prstGeom prst="ellipse">
            <a:avLst/>
          </a:prstGeom>
          <a:pattFill prst="ltDnDiag">
            <a:fgClr>
              <a:schemeClr val="bg1">
                <a:lumMod val="7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342900" indent="-342900" algn="ctr" rtl="1">
              <a:buNone/>
              <a:defRPr lang="ko-KR" altLang="en-US" sz="1000" kern="1200" baseline="0">
                <a:solidFill>
                  <a:schemeClr val="tx1"/>
                </a:solidFill>
                <a:latin typeface="+mn-lt"/>
                <a:ea typeface="+mn-ea"/>
                <a:cs typeface="+mn-cs"/>
              </a:defRPr>
            </a:lvl1pPr>
          </a:lstStyle>
          <a:p>
            <a:pPr marL="0" lvl="0" indent="0" algn="ctr" defTabSz="914400" rtl="0" eaLnBrk="1" latinLnBrk="1" hangingPunct="1">
              <a:spcBef>
                <a:spcPct val="20000"/>
              </a:spcBef>
            </a:pPr>
            <a:r>
              <a:rPr lang="en-US" altLang="ko-KR"/>
              <a:t>Insert Image</a:t>
            </a:r>
            <a:endParaRPr lang="ko-KR" altLang="en-US"/>
          </a:p>
        </p:txBody>
      </p:sp>
      <p:sp>
        <p:nvSpPr>
          <p:cNvPr id="3" name="Content Placeholder 2"/>
          <p:cNvSpPr>
            <a:spLocks noGrp="1"/>
          </p:cNvSpPr>
          <p:nvPr userDrawn="1">
            <p:ph sz="half" idx="1"/>
          </p:nvPr>
        </p:nvSpPr>
        <p:spPr>
          <a:xfrm>
            <a:off x="4269351" y="1634836"/>
            <a:ext cx="4500000" cy="2233868"/>
          </a:xfrm>
          <a:prstGeom prst="rect">
            <a:avLst/>
          </a:prstGeom>
        </p:spPr>
        <p:txBody>
          <a:bodyPr vert="horz" lIns="0" tIns="45720" rIns="91440" bIns="45720" rtlCol="0">
            <a:normAutofit/>
          </a:bodyPr>
          <a:lstStyle>
            <a:lvl1pPr>
              <a:buClr>
                <a:schemeClr val="bg1"/>
              </a:buClr>
              <a:defRPr lang="en-US" smtClean="0">
                <a:solidFill>
                  <a:schemeClr val="bg1"/>
                </a:solidFill>
              </a:defRPr>
            </a:lvl1pPr>
            <a:lvl2pPr>
              <a:buClr>
                <a:schemeClr val="bg1"/>
              </a:buClr>
              <a:defRPr lang="en-US" smtClean="0">
                <a:solidFill>
                  <a:schemeClr val="bg1"/>
                </a:solidFill>
              </a:defRPr>
            </a:lvl2pPr>
            <a:lvl3pPr>
              <a:buClr>
                <a:schemeClr val="bg1"/>
              </a:buClr>
              <a:defRPr lang="en-US" smtClean="0">
                <a:solidFill>
                  <a:schemeClr val="bg1"/>
                </a:solidFill>
              </a:defRPr>
            </a:lvl3pPr>
            <a:lvl4pPr>
              <a:buClr>
                <a:schemeClr val="bg1"/>
              </a:buClr>
              <a:defRPr lang="en-US" smtClean="0">
                <a:solidFill>
                  <a:schemeClr val="bg1"/>
                </a:solidFill>
              </a:defRPr>
            </a:lvl4pPr>
            <a:lvl5pPr>
              <a:buClr>
                <a:schemeClr val="bg1"/>
              </a:buClr>
              <a:defRPr>
                <a:solidFill>
                  <a:schemeClr val="bg1"/>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5" name="TextBox 14"/>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0" name="תמונה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21"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098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5" name="תמונה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95985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sp>
        <p:nvSpPr>
          <p:cNvPr id="7" name="מציין מיקום טקסט 6"/>
          <p:cNvSpPr>
            <a:spLocks noGrp="1"/>
          </p:cNvSpPr>
          <p:nvPr>
            <p:ph type="body" sz="quarter" idx="10"/>
          </p:nvPr>
        </p:nvSpPr>
        <p:spPr>
          <a:xfrm>
            <a:off x="1547664" y="782638"/>
            <a:ext cx="6048672" cy="388071"/>
          </a:xfrm>
          <a:prstGeom prst="rect">
            <a:avLst/>
          </a:prstGeom>
        </p:spPr>
        <p:txBody>
          <a:bodyPr vert="horz" lIns="0" tIns="45720" rIns="91440" bIns="45720" rtlCol="0" anchor="ctr" anchorCtr="0">
            <a:noAutofit/>
          </a:bodyPr>
          <a:lstStyle>
            <a:lvl1pPr marL="0" indent="0" algn="ctr">
              <a:buNone/>
              <a:defRPr lang="he-IL" sz="1800" b="0" smtClean="0">
                <a:solidFill>
                  <a:schemeClr val="tx1"/>
                </a:solidFill>
                <a:latin typeface="+mj-lt"/>
                <a:ea typeface="+mj-ea"/>
                <a:cs typeface="+mj-cs"/>
              </a:defRPr>
            </a:lvl1pPr>
            <a:lvl2pPr>
              <a:defRPr lang="he-IL" smtClean="0"/>
            </a:lvl2pPr>
            <a:lvl3pPr>
              <a:defRPr lang="he-IL" smtClean="0"/>
            </a:lvl3pPr>
            <a:lvl4pPr>
              <a:defRPr lang="he-IL" smtClean="0"/>
            </a:lvl4pPr>
            <a:lvl5pPr>
              <a:defRPr lang="en-US"/>
            </a:lvl5pPr>
          </a:lstStyle>
          <a:p>
            <a:pPr lvl="0">
              <a:spcBef>
                <a:spcPct val="0"/>
              </a:spcBef>
            </a:pPr>
            <a:endParaRPr lang="en-US" dirty="0"/>
          </a:p>
        </p:txBody>
      </p:sp>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6"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7" name="תמונה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0914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4" name="תמונה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81784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2"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7"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4"/>
          <p:cNvSpPr>
            <a:spLocks noGrp="1"/>
          </p:cNvSpPr>
          <p:nvPr>
            <p:ph idx="1"/>
          </p:nvPr>
        </p:nvSpPr>
        <p:spPr>
          <a:xfrm>
            <a:off x="4788024" y="1200150"/>
            <a:ext cx="3898776"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idx="10"/>
          </p:nvPr>
        </p:nvSpPr>
        <p:spPr>
          <a:xfrm>
            <a:off x="467544" y="1203598"/>
            <a:ext cx="3898776"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43644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2588"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a:t>רמה שנייה</a:t>
            </a:r>
          </a:p>
          <a:p>
            <a:pPr marL="450850" lvl="2" indent="-146050">
              <a:spcBef>
                <a:spcPts val="1200"/>
              </a:spcBef>
              <a:buClr>
                <a:schemeClr val="tx1"/>
              </a:buClr>
              <a:buSzTx/>
              <a:buChar char="-"/>
            </a:pPr>
            <a:r>
              <a:rPr lang="he-IL" dirty="0"/>
              <a:t>רמה שלישית</a:t>
            </a:r>
          </a:p>
          <a:p>
            <a:pPr marL="539750" lvl="3" indent="-96838">
              <a:spcBef>
                <a:spcPts val="1200"/>
              </a:spcBef>
              <a:buClr>
                <a:schemeClr val="tx1"/>
              </a:buClr>
              <a:buSzTx/>
              <a:buFont typeface="Calibri" panose="020F0502020204030204" pitchFamily="34" charset="0"/>
              <a:buChar char="∙"/>
            </a:pPr>
            <a:r>
              <a:rPr lang="he-IL" dirty="0"/>
              <a:t>רמה רביעית</a:t>
            </a:r>
          </a:p>
          <a:p>
            <a:pPr marL="720725" lvl="4" indent="-180975">
              <a:spcBef>
                <a:spcPts val="1200"/>
              </a:spcBef>
              <a:buClr>
                <a:schemeClr val="tx1"/>
              </a:buClr>
              <a:buChar char="-"/>
            </a:pPr>
            <a:r>
              <a:rPr lang="he-IL" dirty="0"/>
              <a:t>רמה חמישית</a:t>
            </a:r>
            <a:endParaRPr lang="en-US" dirty="0"/>
          </a:p>
        </p:txBody>
      </p:sp>
      <p:sp>
        <p:nvSpPr>
          <p:cNvPr id="6" name="Content Placeholder 5"/>
          <p:cNvSpPr>
            <a:spLocks noGrp="1"/>
          </p:cNvSpPr>
          <p:nvPr>
            <p:ph sz="quarter" idx="4"/>
          </p:nvPr>
        </p:nvSpPr>
        <p:spPr>
          <a:xfrm>
            <a:off x="4772842"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a:t>רמה שנייה</a:t>
            </a:r>
          </a:p>
          <a:p>
            <a:pPr marL="450850" lvl="2" indent="-146050">
              <a:spcBef>
                <a:spcPts val="1200"/>
              </a:spcBef>
              <a:buClr>
                <a:schemeClr val="tx1"/>
              </a:buClr>
              <a:buSzTx/>
              <a:buChar char="-"/>
            </a:pPr>
            <a:r>
              <a:rPr lang="he-IL" dirty="0"/>
              <a:t>רמה שלישית</a:t>
            </a:r>
          </a:p>
          <a:p>
            <a:pPr marL="539750" lvl="3" indent="-96838">
              <a:spcBef>
                <a:spcPts val="1200"/>
              </a:spcBef>
              <a:buClr>
                <a:schemeClr val="tx1"/>
              </a:buClr>
              <a:buSzTx/>
              <a:buFont typeface="Calibri" panose="020F0502020204030204" pitchFamily="34" charset="0"/>
              <a:buChar char="∙"/>
            </a:pPr>
            <a:r>
              <a:rPr lang="he-IL" dirty="0"/>
              <a:t>רמה רביעית</a:t>
            </a:r>
          </a:p>
          <a:p>
            <a:pPr marL="720725" lvl="4" indent="-180975">
              <a:spcBef>
                <a:spcPts val="1200"/>
              </a:spcBef>
              <a:buClr>
                <a:schemeClr val="tx1"/>
              </a:buClr>
              <a:buChar char="-"/>
            </a:pPr>
            <a:r>
              <a:rPr lang="he-IL" dirty="0"/>
              <a:t>רמה חמישית</a:t>
            </a:r>
            <a:endParaRPr lang="en-US" dirty="0"/>
          </a:p>
        </p:txBody>
      </p:sp>
      <p:sp>
        <p:nvSpPr>
          <p:cNvPr id="3" name="Text Placeholder 2"/>
          <p:cNvSpPr>
            <a:spLocks noGrp="1"/>
          </p:cNvSpPr>
          <p:nvPr>
            <p:ph type="body" idx="1"/>
          </p:nvPr>
        </p:nvSpPr>
        <p:spPr>
          <a:xfrm>
            <a:off x="382588"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5" name="Text Placeholder 4"/>
          <p:cNvSpPr>
            <a:spLocks noGrp="1"/>
          </p:cNvSpPr>
          <p:nvPr>
            <p:ph type="body" sz="quarter" idx="3"/>
          </p:nvPr>
        </p:nvSpPr>
        <p:spPr>
          <a:xfrm>
            <a:off x="4772842"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7"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9"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659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מציין מיקום של תמונה 5"/>
          <p:cNvSpPr>
            <a:spLocks noGrp="1"/>
          </p:cNvSpPr>
          <p:nvPr>
            <p:ph type="pic" sz="quarter" idx="10"/>
          </p:nvPr>
        </p:nvSpPr>
        <p:spPr>
          <a:xfrm>
            <a:off x="374400" y="987574"/>
            <a:ext cx="8395200" cy="3740060"/>
          </a:xfrm>
          <a:prstGeom prst="rect">
            <a:avLst/>
          </a:prstGeom>
        </p:spPr>
        <p:txBody>
          <a:bodyPr/>
          <a:lstStyle>
            <a:lvl1pPr marL="0" indent="0" algn="r">
              <a:buNone/>
              <a:defRPr>
                <a:solidFill>
                  <a:schemeClr val="tx2"/>
                </a:solidFill>
              </a:defRPr>
            </a:lvl1pPr>
          </a:lstStyle>
          <a:p>
            <a:endParaRPr lang="en-US"/>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19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4"/>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a:ln>
                  <a:noFill/>
                </a:ln>
                <a:solidFill>
                  <a:sysClr val="window" lastClr="FFFFFF">
                    <a:lumMod val="50000"/>
                  </a:sysClr>
                </a:solidFill>
                <a:effectLst/>
                <a:uLnTx/>
                <a:uFillTx/>
                <a:latin typeface="Arial" pitchFamily="34" charset="0"/>
                <a:ea typeface="+mn-ea"/>
                <a:cs typeface="Arial" pitchFamily="34" charset="0"/>
              </a:rPr>
              <a:t>Unclassified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0" name="Picture 2" descr="D:\WORKSPACE2013\IDEA\IAI\TEMPLATE\Materials for PPT\Logo.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userDrawn="1"/>
        </p:nvPicPr>
        <p:blipFill rotWithShape="1">
          <a:blip r:embed="rId19">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715087"/>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7" r:id="rId3"/>
    <p:sldLayoutId id="2147483664" r:id="rId4"/>
    <p:sldLayoutId id="2147483665" r:id="rId5"/>
    <p:sldLayoutId id="2147483671" r:id="rId6"/>
    <p:sldLayoutId id="2147483668" r:id="rId7"/>
    <p:sldLayoutId id="2147483670" r:id="rId8"/>
    <p:sldLayoutId id="2147483666" r:id="rId9"/>
    <p:sldLayoutId id="2147483669" r:id="rId10"/>
    <p:sldLayoutId id="2147483673" r:id="rId11"/>
    <p:sldLayoutId id="2147483676" r:id="rId12"/>
    <p:sldLayoutId id="2147483674" r:id="rId13"/>
    <p:sldLayoutId id="2147483675" r:id="rId14"/>
    <p:sldLayoutId id="2147483672" r:id="rId15"/>
    <p:sldLayoutId id="2147483663" r:id="rId16"/>
  </p:sldLayoutIdLst>
  <p:transition/>
  <p:hf hdr="0" ftr="0" dt="0"/>
  <p:txStyles>
    <p:titleStyle>
      <a:lvl1pPr algn="ctr" defTabSz="914400" rtl="1" eaLnBrk="1" latinLnBrk="0" hangingPunct="1">
        <a:spcBef>
          <a:spcPct val="0"/>
        </a:spcBef>
        <a:buNone/>
        <a:defRPr sz="2600" b="1" kern="1200">
          <a:solidFill>
            <a:schemeClr val="tx1"/>
          </a:solidFill>
          <a:latin typeface="+mj-lt"/>
          <a:ea typeface="+mj-ea"/>
          <a:cs typeface="+mj-cs"/>
        </a:defRPr>
      </a:lvl1pPr>
    </p:titleStyle>
    <p:bodyStyle>
      <a:lvl1pPr marL="179388" indent="-179388" algn="r" defTabSz="914400" rtl="1" eaLnBrk="1" latinLnBrk="0" hangingPunct="1">
        <a:spcBef>
          <a:spcPts val="1200"/>
        </a:spcBef>
        <a:buClr>
          <a:schemeClr val="tx1"/>
        </a:buClr>
        <a:buSzTx/>
        <a:buFont typeface="Wingdings" panose="05000000000000000000" pitchFamily="2" charset="2"/>
        <a:buChar char="§"/>
        <a:defRPr sz="1800" kern="1200">
          <a:solidFill>
            <a:schemeClr val="tx2"/>
          </a:solidFill>
          <a:latin typeface="+mn-lt"/>
          <a:ea typeface="+mn-ea"/>
          <a:cs typeface="+mn-cs"/>
        </a:defRPr>
      </a:lvl1pPr>
      <a:lvl2pPr marL="304800" indent="-125413" algn="r" defTabSz="914400" rtl="1" eaLnBrk="1" latinLnBrk="0" hangingPunct="1">
        <a:spcBef>
          <a:spcPts val="1200"/>
        </a:spcBef>
        <a:buClr>
          <a:schemeClr val="tx1"/>
        </a:buClr>
        <a:buSzPct val="70000"/>
        <a:buFont typeface="Calibri" panose="020F0502020204030204" pitchFamily="34" charset="0"/>
        <a:buChar char="□"/>
        <a:tabLst>
          <a:tab pos="714375" algn="l"/>
        </a:tabLst>
        <a:defRPr sz="1600" kern="1200">
          <a:solidFill>
            <a:schemeClr val="tx2"/>
          </a:solidFill>
          <a:latin typeface="+mn-lt"/>
          <a:ea typeface="+mn-ea"/>
          <a:cs typeface="+mn-cs"/>
        </a:defRPr>
      </a:lvl2pPr>
      <a:lvl3pPr marL="450850" indent="-146050" algn="r" defTabSz="914400" rtl="1" eaLnBrk="1" latinLnBrk="0" hangingPunct="1">
        <a:spcBef>
          <a:spcPts val="1200"/>
        </a:spcBef>
        <a:buClr>
          <a:schemeClr val="tx1"/>
        </a:buClr>
        <a:buSzTx/>
        <a:buFont typeface="Arial" panose="020B0604020202020204" pitchFamily="34" charset="0"/>
        <a:buChar char="-"/>
        <a:defRPr sz="1400" kern="1200">
          <a:solidFill>
            <a:schemeClr val="tx2"/>
          </a:solidFill>
          <a:latin typeface="+mn-lt"/>
          <a:ea typeface="+mn-ea"/>
          <a:cs typeface="+mn-cs"/>
        </a:defRPr>
      </a:lvl3pPr>
      <a:lvl4pPr marL="985838" indent="-96838" algn="r" defTabSz="914400" rtl="1" eaLnBrk="1" latinLnBrk="0" hangingPunct="1">
        <a:spcBef>
          <a:spcPts val="1200"/>
        </a:spcBef>
        <a:buClr>
          <a:schemeClr val="tx1"/>
        </a:buClr>
        <a:buSzTx/>
        <a:buFont typeface="Calibri" panose="020F0502020204030204" pitchFamily="34" charset="0"/>
        <a:buChar char="∙"/>
        <a:defRPr sz="1200" kern="1200">
          <a:solidFill>
            <a:schemeClr val="tx2"/>
          </a:solidFill>
          <a:latin typeface="+mn-lt"/>
          <a:ea typeface="+mn-ea"/>
          <a:cs typeface="+mn-cs"/>
        </a:defRPr>
      </a:lvl4pPr>
      <a:lvl5pPr marL="720725" indent="-180975" algn="r" defTabSz="914400" rtl="1" eaLnBrk="1" latinLnBrk="0" hangingPunct="1">
        <a:spcBef>
          <a:spcPts val="1200"/>
        </a:spcBef>
        <a:buClr>
          <a:schemeClr val="tx1"/>
        </a:buClr>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971600" y="3723878"/>
            <a:ext cx="7776864" cy="588833"/>
          </a:xfrm>
        </p:spPr>
        <p:txBody>
          <a:bodyPr/>
          <a:lstStyle/>
          <a:p>
            <a:pPr rtl="0"/>
            <a:r>
              <a:rPr lang="en-US" dirty="0"/>
              <a:t>MODEL Based Threat &amp; Risk Assessment</a:t>
            </a:r>
            <a:endParaRPr lang="he-IL" dirty="0"/>
          </a:p>
        </p:txBody>
      </p:sp>
      <p:sp>
        <p:nvSpPr>
          <p:cNvPr id="5" name="כותרת משנה 4"/>
          <p:cNvSpPr>
            <a:spLocks noGrp="1"/>
          </p:cNvSpPr>
          <p:nvPr>
            <p:ph type="subTitle" idx="1"/>
          </p:nvPr>
        </p:nvSpPr>
        <p:spPr/>
        <p:txBody>
          <a:bodyPr/>
          <a:lstStyle/>
          <a:p>
            <a:r>
              <a:rPr lang="en-US" b="1" dirty="0"/>
              <a:t>TRADES TOOL</a:t>
            </a:r>
            <a:endParaRPr lang="he-IL" b="1" dirty="0"/>
          </a:p>
        </p:txBody>
      </p:sp>
    </p:spTree>
    <p:extLst>
      <p:ext uri="{BB962C8B-B14F-4D97-AF65-F5344CB8AC3E}">
        <p14:creationId xmlns:p14="http://schemas.microsoft.com/office/powerpoint/2010/main" val="390537580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2FF35E-8A76-4E8C-BCCB-A5C444D2A282}"/>
              </a:ext>
            </a:extLst>
          </p:cNvPr>
          <p:cNvPicPr>
            <a:picLocks noChangeAspect="1"/>
          </p:cNvPicPr>
          <p:nvPr/>
        </p:nvPicPr>
        <p:blipFill>
          <a:blip r:embed="rId2"/>
          <a:stretch>
            <a:fillRect/>
          </a:stretch>
        </p:blipFill>
        <p:spPr>
          <a:xfrm>
            <a:off x="30683" y="-4886"/>
            <a:ext cx="9086224" cy="5148385"/>
          </a:xfrm>
          <a:prstGeom prst="rect">
            <a:avLst/>
          </a:prstGeom>
        </p:spPr>
      </p:pic>
      <p:pic>
        <p:nvPicPr>
          <p:cNvPr id="9" name="Graphic 8">
            <a:extLst>
              <a:ext uri="{FF2B5EF4-FFF2-40B4-BE49-F238E27FC236}">
                <a16:creationId xmlns:a16="http://schemas.microsoft.com/office/drawing/2014/main" id="{C9379C21-FD6A-4E10-8439-8074C5D52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6195648" y="1171910"/>
            <a:ext cx="2812122" cy="1185711"/>
          </a:xfrm>
          <a:prstGeom prst="rect">
            <a:avLst/>
          </a:prstGeom>
        </p:spPr>
      </p:pic>
      <p:sp>
        <p:nvSpPr>
          <p:cNvPr id="10" name="TextBox 9">
            <a:extLst>
              <a:ext uri="{FF2B5EF4-FFF2-40B4-BE49-F238E27FC236}">
                <a16:creationId xmlns:a16="http://schemas.microsoft.com/office/drawing/2014/main" id="{47FEEDC7-08F2-4EA8-AC72-6ED2DCE368A6}"/>
              </a:ext>
            </a:extLst>
          </p:cNvPr>
          <p:cNvSpPr txBox="1"/>
          <p:nvPr/>
        </p:nvSpPr>
        <p:spPr>
          <a:xfrm>
            <a:off x="6372200" y="1635646"/>
            <a:ext cx="2088232" cy="738664"/>
          </a:xfrm>
          <a:prstGeom prst="rect">
            <a:avLst/>
          </a:prstGeom>
          <a:noFill/>
        </p:spPr>
        <p:txBody>
          <a:bodyPr wrap="square" rtlCol="1">
            <a:spAutoFit/>
          </a:bodyPr>
          <a:lstStyle/>
          <a:p>
            <a:pPr algn="ctr" rtl="1"/>
            <a:r>
              <a:rPr lang="en-US" sz="1400" dirty="0"/>
              <a:t>Use “Threat” to add a new threat</a:t>
            </a:r>
            <a:endParaRPr lang="he-IL" sz="1400" dirty="0"/>
          </a:p>
          <a:p>
            <a:pPr rtl="1"/>
            <a:endParaRPr lang="he-IL" sz="1400" dirty="0"/>
          </a:p>
        </p:txBody>
      </p:sp>
      <p:pic>
        <p:nvPicPr>
          <p:cNvPr id="14" name="Graphic 13">
            <a:extLst>
              <a:ext uri="{FF2B5EF4-FFF2-40B4-BE49-F238E27FC236}">
                <a16:creationId xmlns:a16="http://schemas.microsoft.com/office/drawing/2014/main" id="{54C4624F-C709-4C7A-80B1-41B23447AD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71722">
            <a:off x="2016839" y="1135953"/>
            <a:ext cx="1056838" cy="999384"/>
          </a:xfrm>
          <a:prstGeom prst="rect">
            <a:avLst/>
          </a:prstGeom>
        </p:spPr>
      </p:pic>
      <p:sp>
        <p:nvSpPr>
          <p:cNvPr id="15" name="TextBox 14">
            <a:extLst>
              <a:ext uri="{FF2B5EF4-FFF2-40B4-BE49-F238E27FC236}">
                <a16:creationId xmlns:a16="http://schemas.microsoft.com/office/drawing/2014/main" id="{C7C3E5ED-08BE-4E02-8113-6DE8BFE378F6}"/>
              </a:ext>
            </a:extLst>
          </p:cNvPr>
          <p:cNvSpPr txBox="1"/>
          <p:nvPr/>
        </p:nvSpPr>
        <p:spPr>
          <a:xfrm>
            <a:off x="2030779" y="1395433"/>
            <a:ext cx="1028959" cy="738664"/>
          </a:xfrm>
          <a:prstGeom prst="rect">
            <a:avLst/>
          </a:prstGeom>
          <a:noFill/>
        </p:spPr>
        <p:txBody>
          <a:bodyPr wrap="square" rtlCol="1">
            <a:spAutoFit/>
          </a:bodyPr>
          <a:lstStyle/>
          <a:p>
            <a:pPr algn="ctr"/>
            <a:r>
              <a:rPr lang="en-US" sz="1400" dirty="0"/>
              <a:t>New Threat</a:t>
            </a:r>
            <a:endParaRPr lang="he-IL" sz="1400" dirty="0"/>
          </a:p>
          <a:p>
            <a:pPr rtl="1"/>
            <a:endParaRPr lang="he-IL" sz="1400" dirty="0"/>
          </a:p>
        </p:txBody>
      </p:sp>
    </p:spTree>
    <p:extLst>
      <p:ext uri="{BB962C8B-B14F-4D97-AF65-F5344CB8AC3E}">
        <p14:creationId xmlns:p14="http://schemas.microsoft.com/office/powerpoint/2010/main" val="4120150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E116D-7B60-4674-975A-3F384857411B}"/>
              </a:ext>
            </a:extLst>
          </p:cNvPr>
          <p:cNvPicPr>
            <a:picLocks noChangeAspect="1"/>
          </p:cNvPicPr>
          <p:nvPr/>
        </p:nvPicPr>
        <p:blipFill>
          <a:blip r:embed="rId2"/>
          <a:stretch>
            <a:fillRect/>
          </a:stretch>
        </p:blipFill>
        <p:spPr>
          <a:xfrm>
            <a:off x="1" y="0"/>
            <a:ext cx="9144000" cy="5143500"/>
          </a:xfrm>
          <a:prstGeom prst="rect">
            <a:avLst/>
          </a:prstGeom>
        </p:spPr>
      </p:pic>
      <p:pic>
        <p:nvPicPr>
          <p:cNvPr id="7" name="Graphic 6">
            <a:extLst>
              <a:ext uri="{FF2B5EF4-FFF2-40B4-BE49-F238E27FC236}">
                <a16:creationId xmlns:a16="http://schemas.microsoft.com/office/drawing/2014/main" id="{1829EF23-1D0E-47C3-B694-3FE863817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6188833" y="1526220"/>
            <a:ext cx="2776844" cy="1447024"/>
          </a:xfrm>
          <a:prstGeom prst="rect">
            <a:avLst/>
          </a:prstGeom>
        </p:spPr>
      </p:pic>
      <p:sp>
        <p:nvSpPr>
          <p:cNvPr id="8" name="TextBox 7">
            <a:extLst>
              <a:ext uri="{FF2B5EF4-FFF2-40B4-BE49-F238E27FC236}">
                <a16:creationId xmlns:a16="http://schemas.microsoft.com/office/drawing/2014/main" id="{83D8C641-74E2-48EF-8819-B349A429B822}"/>
              </a:ext>
            </a:extLst>
          </p:cNvPr>
          <p:cNvSpPr txBox="1"/>
          <p:nvPr/>
        </p:nvSpPr>
        <p:spPr>
          <a:xfrm>
            <a:off x="6444208" y="2067694"/>
            <a:ext cx="2088232" cy="954107"/>
          </a:xfrm>
          <a:prstGeom prst="rect">
            <a:avLst/>
          </a:prstGeom>
          <a:noFill/>
        </p:spPr>
        <p:txBody>
          <a:bodyPr wrap="square" rtlCol="1">
            <a:spAutoFit/>
          </a:bodyPr>
          <a:lstStyle/>
          <a:p>
            <a:pPr algn="ctr" rtl="1"/>
            <a:r>
              <a:rPr lang="en-US" sz="1400" dirty="0"/>
              <a:t>Use “Threat Allocation” to allocate a threat to a component</a:t>
            </a:r>
            <a:endParaRPr lang="he-IL" sz="1400" dirty="0"/>
          </a:p>
          <a:p>
            <a:pPr rtl="1"/>
            <a:endParaRPr lang="he-IL" sz="1400" dirty="0"/>
          </a:p>
        </p:txBody>
      </p:sp>
      <p:pic>
        <p:nvPicPr>
          <p:cNvPr id="9" name="Graphic 8">
            <a:extLst>
              <a:ext uri="{FF2B5EF4-FFF2-40B4-BE49-F238E27FC236}">
                <a16:creationId xmlns:a16="http://schemas.microsoft.com/office/drawing/2014/main" id="{9A8CB065-E5BF-4C26-A5DE-DB457A0D6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71722">
            <a:off x="2685852" y="1438882"/>
            <a:ext cx="1056838" cy="999384"/>
          </a:xfrm>
          <a:prstGeom prst="rect">
            <a:avLst/>
          </a:prstGeom>
        </p:spPr>
      </p:pic>
      <p:sp>
        <p:nvSpPr>
          <p:cNvPr id="10" name="TextBox 9">
            <a:extLst>
              <a:ext uri="{FF2B5EF4-FFF2-40B4-BE49-F238E27FC236}">
                <a16:creationId xmlns:a16="http://schemas.microsoft.com/office/drawing/2014/main" id="{1380C297-5AFE-4424-874C-2E9B0553F2A1}"/>
              </a:ext>
            </a:extLst>
          </p:cNvPr>
          <p:cNvSpPr txBox="1"/>
          <p:nvPr/>
        </p:nvSpPr>
        <p:spPr>
          <a:xfrm>
            <a:off x="2699792" y="1698362"/>
            <a:ext cx="1028959" cy="738664"/>
          </a:xfrm>
          <a:prstGeom prst="rect">
            <a:avLst/>
          </a:prstGeom>
          <a:noFill/>
        </p:spPr>
        <p:txBody>
          <a:bodyPr wrap="square" rtlCol="1">
            <a:spAutoFit/>
          </a:bodyPr>
          <a:lstStyle/>
          <a:p>
            <a:pPr algn="ctr"/>
            <a:r>
              <a:rPr lang="en-US" sz="1400" dirty="0"/>
              <a:t>New Allocation</a:t>
            </a:r>
            <a:endParaRPr lang="he-IL" sz="1400" dirty="0"/>
          </a:p>
          <a:p>
            <a:pPr rtl="1"/>
            <a:endParaRPr lang="he-IL" sz="1400" dirty="0"/>
          </a:p>
        </p:txBody>
      </p:sp>
    </p:spTree>
    <p:extLst>
      <p:ext uri="{BB962C8B-B14F-4D97-AF65-F5344CB8AC3E}">
        <p14:creationId xmlns:p14="http://schemas.microsoft.com/office/powerpoint/2010/main" val="19891125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F53E06-497A-4120-A837-4A055290071A}"/>
              </a:ext>
            </a:extLst>
          </p:cNvPr>
          <p:cNvPicPr>
            <a:picLocks noChangeAspect="1"/>
          </p:cNvPicPr>
          <p:nvPr/>
        </p:nvPicPr>
        <p:blipFill>
          <a:blip r:embed="rId2"/>
          <a:stretch>
            <a:fillRect/>
          </a:stretch>
        </p:blipFill>
        <p:spPr>
          <a:xfrm>
            <a:off x="0" y="0"/>
            <a:ext cx="9143999" cy="5143500"/>
          </a:xfrm>
          <a:prstGeom prst="rect">
            <a:avLst/>
          </a:prstGeom>
        </p:spPr>
      </p:pic>
      <p:pic>
        <p:nvPicPr>
          <p:cNvPr id="9" name="Graphic 8">
            <a:extLst>
              <a:ext uri="{FF2B5EF4-FFF2-40B4-BE49-F238E27FC236}">
                <a16:creationId xmlns:a16="http://schemas.microsoft.com/office/drawing/2014/main" id="{452896CD-3318-408C-8399-67D5B73F4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6570" flipH="1" flipV="1">
            <a:off x="1665096" y="2085138"/>
            <a:ext cx="3840367" cy="1229644"/>
          </a:xfrm>
          <a:prstGeom prst="rect">
            <a:avLst/>
          </a:prstGeom>
        </p:spPr>
      </p:pic>
      <p:sp>
        <p:nvSpPr>
          <p:cNvPr id="10" name="TextBox 9">
            <a:extLst>
              <a:ext uri="{FF2B5EF4-FFF2-40B4-BE49-F238E27FC236}">
                <a16:creationId xmlns:a16="http://schemas.microsoft.com/office/drawing/2014/main" id="{DF7B6B01-2E18-42F2-95B6-29A148025A30}"/>
              </a:ext>
            </a:extLst>
          </p:cNvPr>
          <p:cNvSpPr txBox="1"/>
          <p:nvPr/>
        </p:nvSpPr>
        <p:spPr>
          <a:xfrm>
            <a:off x="2195736" y="2427734"/>
            <a:ext cx="2880320" cy="861774"/>
          </a:xfrm>
          <a:prstGeom prst="rect">
            <a:avLst/>
          </a:prstGeom>
          <a:noFill/>
        </p:spPr>
        <p:txBody>
          <a:bodyPr wrap="square" rtlCol="1">
            <a:spAutoFit/>
          </a:bodyPr>
          <a:lstStyle/>
          <a:p>
            <a:pPr algn="ctr" rtl="1"/>
            <a:r>
              <a:rPr lang="en-US" sz="1200" dirty="0"/>
              <a:t>Create an additional component for a subsystem by applying “Component” tool within the “System” element</a:t>
            </a:r>
            <a:endParaRPr lang="he-IL" sz="1200" dirty="0"/>
          </a:p>
          <a:p>
            <a:pPr rtl="1"/>
            <a:endParaRPr lang="he-IL" sz="1400" dirty="0"/>
          </a:p>
        </p:txBody>
      </p:sp>
    </p:spTree>
    <p:extLst>
      <p:ext uri="{BB962C8B-B14F-4D97-AF65-F5344CB8AC3E}">
        <p14:creationId xmlns:p14="http://schemas.microsoft.com/office/powerpoint/2010/main" val="31167247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120FA2-E2B0-4C40-AE64-A5B33D754553}"/>
              </a:ext>
            </a:extLst>
          </p:cNvPr>
          <p:cNvPicPr>
            <a:picLocks noChangeAspect="1"/>
          </p:cNvPicPr>
          <p:nvPr/>
        </p:nvPicPr>
        <p:blipFill>
          <a:blip r:embed="rId2"/>
          <a:stretch>
            <a:fillRect/>
          </a:stretch>
        </p:blipFill>
        <p:spPr>
          <a:xfrm>
            <a:off x="0" y="0"/>
            <a:ext cx="8530188" cy="5143500"/>
          </a:xfrm>
          <a:prstGeom prst="rect">
            <a:avLst/>
          </a:prstGeom>
        </p:spPr>
      </p:pic>
      <p:pic>
        <p:nvPicPr>
          <p:cNvPr id="8" name="Graphic 7">
            <a:extLst>
              <a:ext uri="{FF2B5EF4-FFF2-40B4-BE49-F238E27FC236}">
                <a16:creationId xmlns:a16="http://schemas.microsoft.com/office/drawing/2014/main" id="{EA6DA9E6-F6F9-47C3-898D-513067F445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6570" flipH="1" flipV="1">
            <a:off x="2115395" y="1937811"/>
            <a:ext cx="1927342" cy="846770"/>
          </a:xfrm>
          <a:prstGeom prst="rect">
            <a:avLst/>
          </a:prstGeom>
        </p:spPr>
      </p:pic>
      <p:sp>
        <p:nvSpPr>
          <p:cNvPr id="9" name="TextBox 8">
            <a:extLst>
              <a:ext uri="{FF2B5EF4-FFF2-40B4-BE49-F238E27FC236}">
                <a16:creationId xmlns:a16="http://schemas.microsoft.com/office/drawing/2014/main" id="{83C75E7E-4571-45AB-8DD4-CAC887EC3E26}"/>
              </a:ext>
            </a:extLst>
          </p:cNvPr>
          <p:cNvSpPr txBox="1"/>
          <p:nvPr/>
        </p:nvSpPr>
        <p:spPr>
          <a:xfrm>
            <a:off x="2082808" y="2188087"/>
            <a:ext cx="1792821" cy="677108"/>
          </a:xfrm>
          <a:prstGeom prst="rect">
            <a:avLst/>
          </a:prstGeom>
          <a:noFill/>
        </p:spPr>
        <p:txBody>
          <a:bodyPr wrap="square" rtlCol="1">
            <a:spAutoFit/>
          </a:bodyPr>
          <a:lstStyle/>
          <a:p>
            <a:pPr algn="ctr" rtl="1"/>
            <a:r>
              <a:rPr lang="en-US" sz="1200" dirty="0"/>
              <a:t>and another subsystem…</a:t>
            </a:r>
            <a:endParaRPr lang="he-IL" sz="1200" dirty="0"/>
          </a:p>
          <a:p>
            <a:pPr rtl="1"/>
            <a:endParaRPr lang="he-IL" sz="1400" dirty="0"/>
          </a:p>
        </p:txBody>
      </p:sp>
    </p:spTree>
    <p:extLst>
      <p:ext uri="{BB962C8B-B14F-4D97-AF65-F5344CB8AC3E}">
        <p14:creationId xmlns:p14="http://schemas.microsoft.com/office/powerpoint/2010/main" val="15490546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BABBE-D857-479F-9CAD-19FFEED0192E}"/>
              </a:ext>
            </a:extLst>
          </p:cNvPr>
          <p:cNvPicPr>
            <a:picLocks noChangeAspect="1"/>
          </p:cNvPicPr>
          <p:nvPr/>
        </p:nvPicPr>
        <p:blipFill>
          <a:blip r:embed="rId2"/>
          <a:stretch>
            <a:fillRect/>
          </a:stretch>
        </p:blipFill>
        <p:spPr>
          <a:xfrm>
            <a:off x="0" y="0"/>
            <a:ext cx="9143999" cy="5143500"/>
          </a:xfrm>
          <a:prstGeom prst="rect">
            <a:avLst/>
          </a:prstGeom>
        </p:spPr>
      </p:pic>
      <p:pic>
        <p:nvPicPr>
          <p:cNvPr id="8" name="Graphic 7">
            <a:extLst>
              <a:ext uri="{FF2B5EF4-FFF2-40B4-BE49-F238E27FC236}">
                <a16:creationId xmlns:a16="http://schemas.microsoft.com/office/drawing/2014/main" id="{4B6F1A99-6771-4218-974B-B5AC01BA4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6570" flipH="1" flipV="1">
            <a:off x="2708020" y="2410928"/>
            <a:ext cx="3036148" cy="1213387"/>
          </a:xfrm>
          <a:prstGeom prst="rect">
            <a:avLst/>
          </a:prstGeom>
        </p:spPr>
      </p:pic>
      <p:sp>
        <p:nvSpPr>
          <p:cNvPr id="9" name="TextBox 8">
            <a:extLst>
              <a:ext uri="{FF2B5EF4-FFF2-40B4-BE49-F238E27FC236}">
                <a16:creationId xmlns:a16="http://schemas.microsoft.com/office/drawing/2014/main" id="{AE566591-C097-44C6-B623-4D83DEAEE6D1}"/>
              </a:ext>
            </a:extLst>
          </p:cNvPr>
          <p:cNvSpPr txBox="1"/>
          <p:nvPr/>
        </p:nvSpPr>
        <p:spPr>
          <a:xfrm>
            <a:off x="2933640" y="2718088"/>
            <a:ext cx="2584909" cy="861774"/>
          </a:xfrm>
          <a:prstGeom prst="rect">
            <a:avLst/>
          </a:prstGeom>
          <a:noFill/>
        </p:spPr>
        <p:txBody>
          <a:bodyPr wrap="square" rtlCol="1">
            <a:spAutoFit/>
          </a:bodyPr>
          <a:lstStyle/>
          <a:p>
            <a:pPr algn="ctr"/>
            <a:r>
              <a:rPr lang="en-US" sz="1200" dirty="0"/>
              <a:t>create a lower hierarchy  component by applying “Component” within “</a:t>
            </a:r>
            <a:r>
              <a:rPr lang="en-US" sz="1200" dirty="0" err="1"/>
              <a:t>SubsystemA</a:t>
            </a:r>
            <a:r>
              <a:rPr lang="en-US" sz="1200" dirty="0"/>
              <a:t>”</a:t>
            </a:r>
            <a:endParaRPr lang="he-IL" sz="1200" dirty="0"/>
          </a:p>
          <a:p>
            <a:pPr rtl="1"/>
            <a:endParaRPr lang="he-IL" sz="1400" dirty="0"/>
          </a:p>
        </p:txBody>
      </p:sp>
    </p:spTree>
    <p:extLst>
      <p:ext uri="{BB962C8B-B14F-4D97-AF65-F5344CB8AC3E}">
        <p14:creationId xmlns:p14="http://schemas.microsoft.com/office/powerpoint/2010/main" val="27684842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EAA3E-D1E6-4703-8C8C-077DE27084CD}"/>
              </a:ext>
            </a:extLst>
          </p:cNvPr>
          <p:cNvPicPr>
            <a:picLocks noChangeAspect="1"/>
          </p:cNvPicPr>
          <p:nvPr/>
        </p:nvPicPr>
        <p:blipFill>
          <a:blip r:embed="rId2"/>
          <a:stretch>
            <a:fillRect/>
          </a:stretch>
        </p:blipFill>
        <p:spPr>
          <a:xfrm>
            <a:off x="24141" y="34249"/>
            <a:ext cx="9119859" cy="5143500"/>
          </a:xfrm>
          <a:prstGeom prst="rect">
            <a:avLst/>
          </a:prstGeom>
        </p:spPr>
      </p:pic>
      <p:pic>
        <p:nvPicPr>
          <p:cNvPr id="8" name="Graphic 7">
            <a:extLst>
              <a:ext uri="{FF2B5EF4-FFF2-40B4-BE49-F238E27FC236}">
                <a16:creationId xmlns:a16="http://schemas.microsoft.com/office/drawing/2014/main" id="{1453F19B-B8DE-4C95-9DB7-95D5C4A403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2375570" y="2140191"/>
            <a:ext cx="2400630" cy="1267068"/>
          </a:xfrm>
          <a:prstGeom prst="rect">
            <a:avLst/>
          </a:prstGeom>
        </p:spPr>
      </p:pic>
      <p:sp>
        <p:nvSpPr>
          <p:cNvPr id="10" name="TextBox 9">
            <a:extLst>
              <a:ext uri="{FF2B5EF4-FFF2-40B4-BE49-F238E27FC236}">
                <a16:creationId xmlns:a16="http://schemas.microsoft.com/office/drawing/2014/main" id="{DE5A5CEB-1269-435B-ABF7-689160653426}"/>
              </a:ext>
            </a:extLst>
          </p:cNvPr>
          <p:cNvSpPr txBox="1"/>
          <p:nvPr/>
        </p:nvSpPr>
        <p:spPr>
          <a:xfrm>
            <a:off x="2483768" y="2553907"/>
            <a:ext cx="2286000" cy="523220"/>
          </a:xfrm>
          <a:prstGeom prst="rect">
            <a:avLst/>
          </a:prstGeom>
          <a:noFill/>
        </p:spPr>
        <p:txBody>
          <a:bodyPr wrap="square">
            <a:spAutoFit/>
          </a:bodyPr>
          <a:lstStyle/>
          <a:p>
            <a:pPr algn="ctr" rtl="1"/>
            <a:r>
              <a:rPr lang="en-US" sz="1400" dirty="0"/>
              <a:t>Allocate the threat to a subsystem</a:t>
            </a:r>
            <a:endParaRPr lang="he-IL" sz="1400" dirty="0"/>
          </a:p>
        </p:txBody>
      </p:sp>
    </p:spTree>
    <p:extLst>
      <p:ext uri="{BB962C8B-B14F-4D97-AF65-F5344CB8AC3E}">
        <p14:creationId xmlns:p14="http://schemas.microsoft.com/office/powerpoint/2010/main" val="14083894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605492-FF2B-4351-82EA-74B826835A0C}"/>
              </a:ext>
            </a:extLst>
          </p:cNvPr>
          <p:cNvPicPr>
            <a:picLocks noChangeAspect="1"/>
          </p:cNvPicPr>
          <p:nvPr/>
        </p:nvPicPr>
        <p:blipFill>
          <a:blip r:embed="rId2"/>
          <a:stretch>
            <a:fillRect/>
          </a:stretch>
        </p:blipFill>
        <p:spPr>
          <a:xfrm>
            <a:off x="0" y="2158"/>
            <a:ext cx="9144000" cy="5143500"/>
          </a:xfrm>
          <a:prstGeom prst="rect">
            <a:avLst/>
          </a:prstGeom>
        </p:spPr>
      </p:pic>
      <p:pic>
        <p:nvPicPr>
          <p:cNvPr id="10" name="Graphic 9">
            <a:extLst>
              <a:ext uri="{FF2B5EF4-FFF2-40B4-BE49-F238E27FC236}">
                <a16:creationId xmlns:a16="http://schemas.microsoft.com/office/drawing/2014/main" id="{670237C8-6071-4A32-92E9-0305D1BB49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flipH="1">
            <a:off x="5243218" y="351906"/>
            <a:ext cx="2378562" cy="1248302"/>
          </a:xfrm>
          <a:prstGeom prst="rect">
            <a:avLst/>
          </a:prstGeom>
        </p:spPr>
      </p:pic>
      <p:sp>
        <p:nvSpPr>
          <p:cNvPr id="11" name="TextBox 10">
            <a:extLst>
              <a:ext uri="{FF2B5EF4-FFF2-40B4-BE49-F238E27FC236}">
                <a16:creationId xmlns:a16="http://schemas.microsoft.com/office/drawing/2014/main" id="{D16916EE-5A60-4B58-A77F-27B7DCC3BCF3}"/>
              </a:ext>
            </a:extLst>
          </p:cNvPr>
          <p:cNvSpPr txBox="1"/>
          <p:nvPr/>
        </p:nvSpPr>
        <p:spPr>
          <a:xfrm>
            <a:off x="5387092" y="652891"/>
            <a:ext cx="2090813" cy="646331"/>
          </a:xfrm>
          <a:prstGeom prst="rect">
            <a:avLst/>
          </a:prstGeom>
          <a:noFill/>
        </p:spPr>
        <p:txBody>
          <a:bodyPr wrap="square">
            <a:spAutoFit/>
          </a:bodyPr>
          <a:lstStyle/>
          <a:p>
            <a:pPr algn="ctr" rtl="1"/>
            <a:r>
              <a:rPr lang="en-US" sz="1200" dirty="0"/>
              <a:t>Open a new perspective for a dedicated analysis of the subsystem</a:t>
            </a:r>
            <a:endParaRPr lang="he-IL" sz="1200" dirty="0"/>
          </a:p>
        </p:txBody>
      </p:sp>
    </p:spTree>
    <p:extLst>
      <p:ext uri="{BB962C8B-B14F-4D97-AF65-F5344CB8AC3E}">
        <p14:creationId xmlns:p14="http://schemas.microsoft.com/office/powerpoint/2010/main" val="219879533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07EC73-CBC9-4AEB-ACC4-97C706845C86}"/>
              </a:ext>
            </a:extLst>
          </p:cNvPr>
          <p:cNvPicPr>
            <a:picLocks noChangeAspect="1"/>
          </p:cNvPicPr>
          <p:nvPr/>
        </p:nvPicPr>
        <p:blipFill>
          <a:blip r:embed="rId2"/>
          <a:stretch>
            <a:fillRect/>
          </a:stretch>
        </p:blipFill>
        <p:spPr>
          <a:xfrm>
            <a:off x="-2768" y="51470"/>
            <a:ext cx="9146768" cy="5143500"/>
          </a:xfrm>
          <a:prstGeom prst="rect">
            <a:avLst/>
          </a:prstGeom>
        </p:spPr>
      </p:pic>
      <p:pic>
        <p:nvPicPr>
          <p:cNvPr id="8" name="Graphic 7">
            <a:extLst>
              <a:ext uri="{FF2B5EF4-FFF2-40B4-BE49-F238E27FC236}">
                <a16:creationId xmlns:a16="http://schemas.microsoft.com/office/drawing/2014/main" id="{2562BB4B-5E3D-40C1-A07C-DDFA0CF07B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a:off x="3779339" y="861335"/>
            <a:ext cx="2844814" cy="1459173"/>
          </a:xfrm>
          <a:prstGeom prst="rect">
            <a:avLst/>
          </a:prstGeom>
        </p:spPr>
      </p:pic>
      <p:sp>
        <p:nvSpPr>
          <p:cNvPr id="9" name="TextBox 8">
            <a:extLst>
              <a:ext uri="{FF2B5EF4-FFF2-40B4-BE49-F238E27FC236}">
                <a16:creationId xmlns:a16="http://schemas.microsoft.com/office/drawing/2014/main" id="{35A3E47C-C01F-40B5-83AE-45D09AA0F5F1}"/>
              </a:ext>
            </a:extLst>
          </p:cNvPr>
          <p:cNvSpPr txBox="1"/>
          <p:nvPr/>
        </p:nvSpPr>
        <p:spPr>
          <a:xfrm>
            <a:off x="4156339" y="1175422"/>
            <a:ext cx="2090813" cy="830997"/>
          </a:xfrm>
          <a:prstGeom prst="rect">
            <a:avLst/>
          </a:prstGeom>
          <a:noFill/>
        </p:spPr>
        <p:txBody>
          <a:bodyPr wrap="square">
            <a:spAutoFit/>
          </a:bodyPr>
          <a:lstStyle/>
          <a:p>
            <a:pPr algn="ctr"/>
            <a:r>
              <a:rPr lang="en-US" sz="1200" dirty="0"/>
              <a:t>The newly created perspective is automatically synced with existing model elements</a:t>
            </a:r>
            <a:endParaRPr lang="he-IL" sz="1200" dirty="0"/>
          </a:p>
        </p:txBody>
      </p:sp>
    </p:spTree>
    <p:extLst>
      <p:ext uri="{BB962C8B-B14F-4D97-AF65-F5344CB8AC3E}">
        <p14:creationId xmlns:p14="http://schemas.microsoft.com/office/powerpoint/2010/main" val="19346227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0934D6-08D2-4EE1-B082-90DA911CCAF8}"/>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13B9E898-984D-4718-85B3-C42F10A9B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5709326" y="2663658"/>
            <a:ext cx="3353865" cy="1172185"/>
          </a:xfrm>
          <a:prstGeom prst="rect">
            <a:avLst/>
          </a:prstGeom>
        </p:spPr>
      </p:pic>
      <p:sp>
        <p:nvSpPr>
          <p:cNvPr id="7" name="TextBox 6">
            <a:extLst>
              <a:ext uri="{FF2B5EF4-FFF2-40B4-BE49-F238E27FC236}">
                <a16:creationId xmlns:a16="http://schemas.microsoft.com/office/drawing/2014/main" id="{6B756751-8471-4657-8CFE-C4801C05BFF8}"/>
              </a:ext>
            </a:extLst>
          </p:cNvPr>
          <p:cNvSpPr txBox="1"/>
          <p:nvPr/>
        </p:nvSpPr>
        <p:spPr>
          <a:xfrm>
            <a:off x="6198126" y="3075806"/>
            <a:ext cx="2376264" cy="523220"/>
          </a:xfrm>
          <a:prstGeom prst="rect">
            <a:avLst/>
          </a:prstGeom>
          <a:noFill/>
        </p:spPr>
        <p:txBody>
          <a:bodyPr wrap="square">
            <a:spAutoFit/>
          </a:bodyPr>
          <a:lstStyle/>
          <a:p>
            <a:pPr algn="ctr" rtl="1"/>
            <a:r>
              <a:rPr lang="en-US" sz="1400" dirty="0"/>
              <a:t>Use the tool to add the existing threats </a:t>
            </a:r>
            <a:endParaRPr lang="he-IL" sz="1400" dirty="0"/>
          </a:p>
        </p:txBody>
      </p:sp>
    </p:spTree>
    <p:extLst>
      <p:ext uri="{BB962C8B-B14F-4D97-AF65-F5344CB8AC3E}">
        <p14:creationId xmlns:p14="http://schemas.microsoft.com/office/powerpoint/2010/main" val="151707385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9EC250-3E44-4E54-B43C-19BEEA7B0A71}"/>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42D88128-C49D-4687-9C6D-CB91B0F5B0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a:off x="2829275" y="1663216"/>
            <a:ext cx="1898272" cy="797201"/>
          </a:xfrm>
          <a:prstGeom prst="rect">
            <a:avLst/>
          </a:prstGeom>
        </p:spPr>
      </p:pic>
      <p:sp>
        <p:nvSpPr>
          <p:cNvPr id="7" name="TextBox 6">
            <a:extLst>
              <a:ext uri="{FF2B5EF4-FFF2-40B4-BE49-F238E27FC236}">
                <a16:creationId xmlns:a16="http://schemas.microsoft.com/office/drawing/2014/main" id="{D4737A6D-CFF9-4C56-8F3E-460247C34D9E}"/>
              </a:ext>
            </a:extLst>
          </p:cNvPr>
          <p:cNvSpPr txBox="1"/>
          <p:nvPr/>
        </p:nvSpPr>
        <p:spPr>
          <a:xfrm>
            <a:off x="2765026" y="1815906"/>
            <a:ext cx="2090813" cy="276999"/>
          </a:xfrm>
          <a:prstGeom prst="rect">
            <a:avLst/>
          </a:prstGeom>
          <a:noFill/>
        </p:spPr>
        <p:txBody>
          <a:bodyPr wrap="square">
            <a:spAutoFit/>
          </a:bodyPr>
          <a:lstStyle/>
          <a:p>
            <a:pPr algn="ctr"/>
            <a:r>
              <a:rPr lang="en-US" sz="1200" dirty="0"/>
              <a:t>Threat displayed </a:t>
            </a:r>
            <a:endParaRPr lang="he-IL" sz="1200" dirty="0"/>
          </a:p>
        </p:txBody>
      </p:sp>
    </p:spTree>
    <p:extLst>
      <p:ext uri="{BB962C8B-B14F-4D97-AF65-F5344CB8AC3E}">
        <p14:creationId xmlns:p14="http://schemas.microsoft.com/office/powerpoint/2010/main" val="16160116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4294967295"/>
          </p:nvPr>
        </p:nvSpPr>
        <p:spPr>
          <a:xfrm>
            <a:off x="378619" y="1131590"/>
            <a:ext cx="8386762" cy="3600400"/>
          </a:xfrm>
          <a:prstGeom prst="rect">
            <a:avLst/>
          </a:prstGeom>
          <a:ln>
            <a:noFill/>
          </a:ln>
        </p:spPr>
        <p:txBody>
          <a:bodyPr>
            <a:normAutofit/>
          </a:bodyPr>
          <a:lstStyle/>
          <a:p>
            <a:pPr algn="l" rtl="0"/>
            <a:r>
              <a:rPr lang="en-US" b="1" dirty="0"/>
              <a:t>TRADES – a field-proven Threat and Risk Assessment Methodology</a:t>
            </a:r>
            <a:endParaRPr lang="he-IL" b="1" dirty="0"/>
          </a:p>
          <a:p>
            <a:pPr lvl="1" algn="l" rtl="0"/>
            <a:r>
              <a:rPr lang="en-US" dirty="0"/>
              <a:t>Cybersecurity as a leading design perspective</a:t>
            </a:r>
            <a:endParaRPr lang="he-IL" dirty="0"/>
          </a:p>
          <a:p>
            <a:pPr lvl="1" algn="l" rtl="0"/>
            <a:r>
              <a:rPr lang="en-US" dirty="0"/>
              <a:t>Based on research of model-driven engineering conducted at Tel Aviv University </a:t>
            </a:r>
            <a:br>
              <a:rPr lang="en-US" dirty="0"/>
            </a:br>
            <a:r>
              <a:rPr lang="en-US" dirty="0"/>
              <a:t>(TAU-SERI)</a:t>
            </a:r>
            <a:endParaRPr lang="he-IL" sz="1200" dirty="0"/>
          </a:p>
          <a:p>
            <a:pPr algn="l" rtl="0"/>
            <a:r>
              <a:rPr lang="en-US" b="1" dirty="0"/>
              <a:t>TRADES Tool – a tool supporting the implementation of the methodology</a:t>
            </a:r>
            <a:endParaRPr lang="he-IL" b="1" dirty="0"/>
          </a:p>
          <a:p>
            <a:pPr lvl="1" algn="l" rtl="0"/>
            <a:r>
              <a:rPr lang="en-US" dirty="0"/>
              <a:t>Based on open-source infrastructure (Eclipse Modeling Framework)</a:t>
            </a:r>
            <a:endParaRPr lang="he-IL" dirty="0"/>
          </a:p>
          <a:p>
            <a:pPr lvl="1" algn="l" rtl="0"/>
            <a:r>
              <a:rPr lang="en-US" dirty="0"/>
              <a:t>Easy to use</a:t>
            </a:r>
            <a:endParaRPr lang="he-IL" dirty="0"/>
          </a:p>
          <a:p>
            <a:pPr lvl="1" algn="l" rtl="0"/>
            <a:r>
              <a:rPr lang="en-US" dirty="0"/>
              <a:t>Easy to extend and tailor</a:t>
            </a:r>
            <a:endParaRPr lang="he-IL" dirty="0"/>
          </a:p>
        </p:txBody>
      </p:sp>
      <p:sp>
        <p:nvSpPr>
          <p:cNvPr id="26626" name="Rectangle 2"/>
          <p:cNvSpPr>
            <a:spLocks noGrp="1" noChangeArrowheads="1"/>
          </p:cNvSpPr>
          <p:nvPr>
            <p:ph type="title"/>
          </p:nvPr>
        </p:nvSpPr>
        <p:spPr>
          <a:xfrm>
            <a:off x="1619672" y="169863"/>
            <a:ext cx="5904656" cy="622300"/>
          </a:xfrm>
          <a:ln>
            <a:noFill/>
          </a:ln>
        </p:spPr>
        <p:txBody>
          <a:bodyPr/>
          <a:lstStyle/>
          <a:p>
            <a:r>
              <a:rPr lang="en-US" dirty="0"/>
              <a:t>TRADES</a:t>
            </a:r>
            <a:endParaRPr lang="en-GB" dirty="0"/>
          </a:p>
        </p:txBody>
      </p:sp>
      <p:pic>
        <p:nvPicPr>
          <p:cNvPr id="3" name="Graphic 2">
            <a:extLst>
              <a:ext uri="{FF2B5EF4-FFF2-40B4-BE49-F238E27FC236}">
                <a16:creationId xmlns:a16="http://schemas.microsoft.com/office/drawing/2014/main" id="{ED2955B7-1176-4E6A-A68F-F56679E742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0856" y="2931790"/>
            <a:ext cx="1914525" cy="1971675"/>
          </a:xfrm>
          <a:prstGeom prst="rect">
            <a:avLst/>
          </a:prstGeom>
        </p:spPr>
      </p:pic>
      <p:pic>
        <p:nvPicPr>
          <p:cNvPr id="4" name="Graphic 3">
            <a:extLst>
              <a:ext uri="{FF2B5EF4-FFF2-40B4-BE49-F238E27FC236}">
                <a16:creationId xmlns:a16="http://schemas.microsoft.com/office/drawing/2014/main" id="{8F66C15B-DB71-4D10-8945-43C9E27F4D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6296" y="3221335"/>
            <a:ext cx="685800" cy="790575"/>
          </a:xfrm>
          <a:prstGeom prst="rect">
            <a:avLst/>
          </a:prstGeom>
        </p:spPr>
      </p:pic>
    </p:spTree>
    <p:extLst>
      <p:ext uri="{BB962C8B-B14F-4D97-AF65-F5344CB8AC3E}">
        <p14:creationId xmlns:p14="http://schemas.microsoft.com/office/powerpoint/2010/main" val="1727123571"/>
      </p:ext>
    </p:extLst>
  </p:cSld>
  <p:clrMapOvr>
    <a:masterClrMapping/>
  </p:clrMapOvr>
  <mc:AlternateContent xmlns:mc="http://schemas.openxmlformats.org/markup-compatibility/2006" xmlns:p14="http://schemas.microsoft.com/office/powerpoint/2010/main">
    <mc:Choice Requires="p14">
      <p:transition p14:dur="0"/>
    </mc:Choice>
    <mc:Fallback xmlns:p15="http://schemas.microsoft.com/office/powerpoint/2012/main"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riped Right Arrow 6"/>
          <p:cNvSpPr/>
          <p:nvPr/>
        </p:nvSpPr>
        <p:spPr>
          <a:xfrm rot="16200000">
            <a:off x="4932047" y="2634785"/>
            <a:ext cx="275460" cy="1314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pic>
        <p:nvPicPr>
          <p:cNvPr id="5" name="Picture 4">
            <a:extLst>
              <a:ext uri="{FF2B5EF4-FFF2-40B4-BE49-F238E27FC236}">
                <a16:creationId xmlns:a16="http://schemas.microsoft.com/office/drawing/2014/main" id="{3C6A6A12-979B-4FE7-9F07-5494725FD236}"/>
              </a:ext>
            </a:extLst>
          </p:cNvPr>
          <p:cNvPicPr>
            <a:picLocks noChangeAspect="1"/>
          </p:cNvPicPr>
          <p:nvPr/>
        </p:nvPicPr>
        <p:blipFill>
          <a:blip r:embed="rId2"/>
          <a:stretch>
            <a:fillRect/>
          </a:stretch>
        </p:blipFill>
        <p:spPr>
          <a:xfrm>
            <a:off x="0" y="0"/>
            <a:ext cx="9144000" cy="5143500"/>
          </a:xfrm>
          <a:prstGeom prst="rect">
            <a:avLst/>
          </a:prstGeom>
        </p:spPr>
      </p:pic>
      <p:pic>
        <p:nvPicPr>
          <p:cNvPr id="9" name="Graphic 8">
            <a:extLst>
              <a:ext uri="{FF2B5EF4-FFF2-40B4-BE49-F238E27FC236}">
                <a16:creationId xmlns:a16="http://schemas.microsoft.com/office/drawing/2014/main" id="{1FFCC3B4-E18E-4B60-8CC4-E191D4184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6440195" y="1928062"/>
            <a:ext cx="2433819" cy="1185711"/>
          </a:xfrm>
          <a:prstGeom prst="rect">
            <a:avLst/>
          </a:prstGeom>
        </p:spPr>
      </p:pic>
      <p:sp>
        <p:nvSpPr>
          <p:cNvPr id="10" name="TextBox 9">
            <a:extLst>
              <a:ext uri="{FF2B5EF4-FFF2-40B4-BE49-F238E27FC236}">
                <a16:creationId xmlns:a16="http://schemas.microsoft.com/office/drawing/2014/main" id="{2FEA6C11-1BDC-4938-B812-9B2E7EE2EBEF}"/>
              </a:ext>
            </a:extLst>
          </p:cNvPr>
          <p:cNvSpPr txBox="1"/>
          <p:nvPr/>
        </p:nvSpPr>
        <p:spPr>
          <a:xfrm>
            <a:off x="6732240" y="2223459"/>
            <a:ext cx="1758425" cy="954107"/>
          </a:xfrm>
          <a:prstGeom prst="rect">
            <a:avLst/>
          </a:prstGeom>
          <a:noFill/>
        </p:spPr>
        <p:txBody>
          <a:bodyPr wrap="square" rtlCol="1">
            <a:spAutoFit/>
          </a:bodyPr>
          <a:lstStyle/>
          <a:p>
            <a:pPr algn="ctr" rtl="1"/>
            <a:r>
              <a:rPr lang="en-US" sz="1400" dirty="0"/>
              <a:t>Add a security control using “Control”</a:t>
            </a:r>
            <a:endParaRPr lang="he-IL" sz="1400" dirty="0"/>
          </a:p>
          <a:p>
            <a:pPr rtl="1"/>
            <a:endParaRPr lang="he-IL" sz="1400" dirty="0"/>
          </a:p>
        </p:txBody>
      </p:sp>
    </p:spTree>
    <p:extLst>
      <p:ext uri="{BB962C8B-B14F-4D97-AF65-F5344CB8AC3E}">
        <p14:creationId xmlns:p14="http://schemas.microsoft.com/office/powerpoint/2010/main" val="120681033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08EAD6-769A-4A9D-9A07-BAA4FB12A260}"/>
              </a:ext>
            </a:extLst>
          </p:cNvPr>
          <p:cNvPicPr>
            <a:picLocks noChangeAspect="1"/>
          </p:cNvPicPr>
          <p:nvPr/>
        </p:nvPicPr>
        <p:blipFill>
          <a:blip r:embed="rId2"/>
          <a:stretch>
            <a:fillRect/>
          </a:stretch>
        </p:blipFill>
        <p:spPr>
          <a:xfrm>
            <a:off x="-10852" y="-92546"/>
            <a:ext cx="9144000" cy="5143500"/>
          </a:xfrm>
          <a:prstGeom prst="rect">
            <a:avLst/>
          </a:prstGeom>
        </p:spPr>
      </p:pic>
      <p:pic>
        <p:nvPicPr>
          <p:cNvPr id="9" name="Graphic 8">
            <a:extLst>
              <a:ext uri="{FF2B5EF4-FFF2-40B4-BE49-F238E27FC236}">
                <a16:creationId xmlns:a16="http://schemas.microsoft.com/office/drawing/2014/main" id="{C3565EA2-755B-4B82-A651-325854C484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5354031" y="1612698"/>
            <a:ext cx="3705039" cy="1633569"/>
          </a:xfrm>
          <a:prstGeom prst="rect">
            <a:avLst/>
          </a:prstGeom>
        </p:spPr>
      </p:pic>
      <p:sp>
        <p:nvSpPr>
          <p:cNvPr id="10" name="TextBox 9">
            <a:extLst>
              <a:ext uri="{FF2B5EF4-FFF2-40B4-BE49-F238E27FC236}">
                <a16:creationId xmlns:a16="http://schemas.microsoft.com/office/drawing/2014/main" id="{715B8C1A-EC5D-4A39-AACD-B087D3F5676C}"/>
              </a:ext>
            </a:extLst>
          </p:cNvPr>
          <p:cNvSpPr txBox="1"/>
          <p:nvPr/>
        </p:nvSpPr>
        <p:spPr>
          <a:xfrm>
            <a:off x="5580112" y="2211710"/>
            <a:ext cx="3000310" cy="1046440"/>
          </a:xfrm>
          <a:prstGeom prst="rect">
            <a:avLst/>
          </a:prstGeom>
          <a:noFill/>
        </p:spPr>
        <p:txBody>
          <a:bodyPr wrap="square" rtlCol="1">
            <a:spAutoFit/>
          </a:bodyPr>
          <a:lstStyle/>
          <a:p>
            <a:pPr algn="ctr"/>
            <a:r>
              <a:rPr lang="en-US" sz="1200" dirty="0"/>
              <a:t>Associate the control with a threat allocation using “Threat Mitigation”, </a:t>
            </a:r>
            <a:br>
              <a:rPr lang="en-US" sz="1200" dirty="0"/>
            </a:br>
            <a:r>
              <a:rPr lang="en-US" sz="1200" dirty="0"/>
              <a:t>to indicate that the control mitigates the threat allocation</a:t>
            </a:r>
            <a:endParaRPr lang="he-IL" sz="1200" dirty="0"/>
          </a:p>
          <a:p>
            <a:pPr rtl="1"/>
            <a:endParaRPr lang="he-IL" sz="1400" dirty="0"/>
          </a:p>
        </p:txBody>
      </p:sp>
      <p:pic>
        <p:nvPicPr>
          <p:cNvPr id="11" name="Graphic 10">
            <a:extLst>
              <a:ext uri="{FF2B5EF4-FFF2-40B4-BE49-F238E27FC236}">
                <a16:creationId xmlns:a16="http://schemas.microsoft.com/office/drawing/2014/main" id="{ACAA55DE-813A-47FD-B3C5-31DB457588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7653066">
            <a:off x="3216572" y="1708615"/>
            <a:ext cx="1056838" cy="999384"/>
          </a:xfrm>
          <a:prstGeom prst="rect">
            <a:avLst/>
          </a:prstGeom>
        </p:spPr>
      </p:pic>
      <p:sp>
        <p:nvSpPr>
          <p:cNvPr id="12" name="TextBox 11">
            <a:extLst>
              <a:ext uri="{FF2B5EF4-FFF2-40B4-BE49-F238E27FC236}">
                <a16:creationId xmlns:a16="http://schemas.microsoft.com/office/drawing/2014/main" id="{47365FA5-4193-4181-9C13-EB3A51A93334}"/>
              </a:ext>
            </a:extLst>
          </p:cNvPr>
          <p:cNvSpPr txBox="1"/>
          <p:nvPr/>
        </p:nvSpPr>
        <p:spPr>
          <a:xfrm>
            <a:off x="3283720" y="1842378"/>
            <a:ext cx="1028959" cy="738664"/>
          </a:xfrm>
          <a:prstGeom prst="rect">
            <a:avLst/>
          </a:prstGeom>
          <a:noFill/>
        </p:spPr>
        <p:txBody>
          <a:bodyPr wrap="square" rtlCol="1">
            <a:spAutoFit/>
          </a:bodyPr>
          <a:lstStyle/>
          <a:p>
            <a:pPr algn="ctr"/>
            <a:r>
              <a:rPr lang="en-US" sz="1400" dirty="0"/>
              <a:t>New Mitigation</a:t>
            </a:r>
            <a:endParaRPr lang="he-IL" sz="1400" dirty="0"/>
          </a:p>
          <a:p>
            <a:pPr rtl="1"/>
            <a:endParaRPr lang="he-IL" sz="1400" dirty="0"/>
          </a:p>
        </p:txBody>
      </p:sp>
    </p:spTree>
    <p:extLst>
      <p:ext uri="{BB962C8B-B14F-4D97-AF65-F5344CB8AC3E}">
        <p14:creationId xmlns:p14="http://schemas.microsoft.com/office/powerpoint/2010/main" val="11467467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B8D642-9243-4287-9281-A0921150F0ED}"/>
              </a:ext>
            </a:extLst>
          </p:cNvPr>
          <p:cNvPicPr>
            <a:picLocks noChangeAspect="1"/>
          </p:cNvPicPr>
          <p:nvPr/>
        </p:nvPicPr>
        <p:blipFill rotWithShape="1">
          <a:blip r:embed="rId2"/>
          <a:srcRect b="3800"/>
          <a:stretch/>
        </p:blipFill>
        <p:spPr>
          <a:xfrm>
            <a:off x="0" y="0"/>
            <a:ext cx="9144000" cy="5143500"/>
          </a:xfrm>
          <a:prstGeom prst="rect">
            <a:avLst/>
          </a:prstGeom>
        </p:spPr>
      </p:pic>
      <p:pic>
        <p:nvPicPr>
          <p:cNvPr id="8" name="Graphic 7">
            <a:extLst>
              <a:ext uri="{FF2B5EF4-FFF2-40B4-BE49-F238E27FC236}">
                <a16:creationId xmlns:a16="http://schemas.microsoft.com/office/drawing/2014/main" id="{EE71189C-87AB-4E98-8B1C-8E13710AF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620479" flipH="1" flipV="1">
            <a:off x="3676314" y="3364033"/>
            <a:ext cx="2589650" cy="1261629"/>
          </a:xfrm>
          <a:prstGeom prst="rect">
            <a:avLst/>
          </a:prstGeom>
        </p:spPr>
      </p:pic>
      <p:sp>
        <p:nvSpPr>
          <p:cNvPr id="9" name="TextBox 8">
            <a:extLst>
              <a:ext uri="{FF2B5EF4-FFF2-40B4-BE49-F238E27FC236}">
                <a16:creationId xmlns:a16="http://schemas.microsoft.com/office/drawing/2014/main" id="{4FF60858-01B3-4688-9C58-E4419C543154}"/>
              </a:ext>
            </a:extLst>
          </p:cNvPr>
          <p:cNvSpPr txBox="1"/>
          <p:nvPr/>
        </p:nvSpPr>
        <p:spPr>
          <a:xfrm>
            <a:off x="4091926" y="3580817"/>
            <a:ext cx="1758425" cy="954107"/>
          </a:xfrm>
          <a:prstGeom prst="rect">
            <a:avLst/>
          </a:prstGeom>
          <a:noFill/>
        </p:spPr>
        <p:txBody>
          <a:bodyPr wrap="square" rtlCol="1">
            <a:spAutoFit/>
          </a:bodyPr>
          <a:lstStyle/>
          <a:p>
            <a:pPr algn="ctr" rtl="1"/>
            <a:r>
              <a:rPr lang="en-US" sz="1400" dirty="0"/>
              <a:t>Assess if the threat mitigation is relevant</a:t>
            </a:r>
            <a:endParaRPr lang="he-IL" sz="1400" dirty="0"/>
          </a:p>
          <a:p>
            <a:pPr rtl="1"/>
            <a:endParaRPr lang="he-IL" sz="1400" dirty="0"/>
          </a:p>
        </p:txBody>
      </p:sp>
    </p:spTree>
    <p:extLst>
      <p:ext uri="{BB962C8B-B14F-4D97-AF65-F5344CB8AC3E}">
        <p14:creationId xmlns:p14="http://schemas.microsoft.com/office/powerpoint/2010/main" val="8771722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787994-8709-4910-BBE5-98D54012D2DA}"/>
              </a:ext>
            </a:extLst>
          </p:cNvPr>
          <p:cNvPicPr>
            <a:picLocks noChangeAspect="1"/>
          </p:cNvPicPr>
          <p:nvPr/>
        </p:nvPicPr>
        <p:blipFill>
          <a:blip r:embed="rId2"/>
          <a:stretch>
            <a:fillRect/>
          </a:stretch>
        </p:blipFill>
        <p:spPr>
          <a:xfrm>
            <a:off x="24140" y="0"/>
            <a:ext cx="9119859" cy="5143500"/>
          </a:xfrm>
          <a:prstGeom prst="rect">
            <a:avLst/>
          </a:prstGeom>
        </p:spPr>
      </p:pic>
      <p:pic>
        <p:nvPicPr>
          <p:cNvPr id="8" name="Graphic 7">
            <a:extLst>
              <a:ext uri="{FF2B5EF4-FFF2-40B4-BE49-F238E27FC236}">
                <a16:creationId xmlns:a16="http://schemas.microsoft.com/office/drawing/2014/main" id="{4FD84192-C7FA-48EA-9346-97A6E600D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166744">
            <a:off x="2319984" y="1642197"/>
            <a:ext cx="1929111" cy="1010332"/>
          </a:xfrm>
          <a:prstGeom prst="rect">
            <a:avLst/>
          </a:prstGeom>
        </p:spPr>
      </p:pic>
      <p:sp>
        <p:nvSpPr>
          <p:cNvPr id="9" name="TextBox 8">
            <a:extLst>
              <a:ext uri="{FF2B5EF4-FFF2-40B4-BE49-F238E27FC236}">
                <a16:creationId xmlns:a16="http://schemas.microsoft.com/office/drawing/2014/main" id="{13486B18-96C1-414E-803E-D1B94334A747}"/>
              </a:ext>
            </a:extLst>
          </p:cNvPr>
          <p:cNvSpPr txBox="1"/>
          <p:nvPr/>
        </p:nvSpPr>
        <p:spPr>
          <a:xfrm>
            <a:off x="2798893" y="1790882"/>
            <a:ext cx="1152127" cy="769441"/>
          </a:xfrm>
          <a:prstGeom prst="rect">
            <a:avLst/>
          </a:prstGeom>
          <a:noFill/>
        </p:spPr>
        <p:txBody>
          <a:bodyPr wrap="square">
            <a:spAutoFit/>
          </a:bodyPr>
          <a:lstStyle/>
          <a:p>
            <a:pPr algn="ctr" rtl="1"/>
            <a:r>
              <a:rPr lang="en-US" sz="1100" dirty="0"/>
              <a:t>Link color changes according to decision </a:t>
            </a:r>
            <a:endParaRPr lang="he-IL" sz="1100" dirty="0"/>
          </a:p>
        </p:txBody>
      </p:sp>
    </p:spTree>
    <p:extLst>
      <p:ext uri="{BB962C8B-B14F-4D97-AF65-F5344CB8AC3E}">
        <p14:creationId xmlns:p14="http://schemas.microsoft.com/office/powerpoint/2010/main" val="126163315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AB5C7-C3E6-482C-A1A2-937E4F68CE40}"/>
              </a:ext>
            </a:extLst>
          </p:cNvPr>
          <p:cNvPicPr>
            <a:picLocks noChangeAspect="1"/>
          </p:cNvPicPr>
          <p:nvPr/>
        </p:nvPicPr>
        <p:blipFill>
          <a:blip r:embed="rId2"/>
          <a:stretch>
            <a:fillRect/>
          </a:stretch>
        </p:blipFill>
        <p:spPr>
          <a:xfrm>
            <a:off x="18875" y="16697"/>
            <a:ext cx="9125125" cy="5143500"/>
          </a:xfrm>
          <a:prstGeom prst="rect">
            <a:avLst/>
          </a:prstGeom>
        </p:spPr>
      </p:pic>
      <p:pic>
        <p:nvPicPr>
          <p:cNvPr id="8" name="Graphic 7">
            <a:extLst>
              <a:ext uri="{FF2B5EF4-FFF2-40B4-BE49-F238E27FC236}">
                <a16:creationId xmlns:a16="http://schemas.microsoft.com/office/drawing/2014/main" id="{22EB0BB3-A318-40F6-A87D-B8BAF66ED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1309065" y="1718962"/>
            <a:ext cx="3705039" cy="1633569"/>
          </a:xfrm>
          <a:prstGeom prst="rect">
            <a:avLst/>
          </a:prstGeom>
        </p:spPr>
      </p:pic>
      <p:sp>
        <p:nvSpPr>
          <p:cNvPr id="9" name="TextBox 8">
            <a:extLst>
              <a:ext uri="{FF2B5EF4-FFF2-40B4-BE49-F238E27FC236}">
                <a16:creationId xmlns:a16="http://schemas.microsoft.com/office/drawing/2014/main" id="{3FA82EE2-D2C1-4B18-88BD-B0897DF2E2E4}"/>
              </a:ext>
            </a:extLst>
          </p:cNvPr>
          <p:cNvSpPr txBox="1"/>
          <p:nvPr/>
        </p:nvSpPr>
        <p:spPr>
          <a:xfrm>
            <a:off x="2017523" y="2211710"/>
            <a:ext cx="2520280" cy="1046440"/>
          </a:xfrm>
          <a:prstGeom prst="rect">
            <a:avLst/>
          </a:prstGeom>
          <a:noFill/>
        </p:spPr>
        <p:txBody>
          <a:bodyPr wrap="square" rtlCol="1">
            <a:spAutoFit/>
          </a:bodyPr>
          <a:lstStyle/>
          <a:p>
            <a:pPr algn="ctr" rtl="1"/>
            <a:r>
              <a:rPr lang="en-US" sz="1200" dirty="0"/>
              <a:t>Threat allocation can now be similarly assessed </a:t>
            </a:r>
            <a:br>
              <a:rPr lang="en-US" sz="1200" dirty="0"/>
            </a:br>
            <a:r>
              <a:rPr lang="en-US" sz="1200" dirty="0"/>
              <a:t>(a technical/managerial decision) and reflected in the diagram</a:t>
            </a:r>
            <a:endParaRPr lang="he-IL" sz="1200" dirty="0"/>
          </a:p>
          <a:p>
            <a:pPr rtl="1"/>
            <a:endParaRPr lang="he-IL" sz="1400" dirty="0"/>
          </a:p>
        </p:txBody>
      </p:sp>
    </p:spTree>
    <p:extLst>
      <p:ext uri="{BB962C8B-B14F-4D97-AF65-F5344CB8AC3E}">
        <p14:creationId xmlns:p14="http://schemas.microsoft.com/office/powerpoint/2010/main" val="34043423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82FEA0-237C-4D37-A7CD-BD38B13CDD66}"/>
              </a:ext>
            </a:extLst>
          </p:cNvPr>
          <p:cNvPicPr>
            <a:picLocks noChangeAspect="1"/>
          </p:cNvPicPr>
          <p:nvPr/>
        </p:nvPicPr>
        <p:blipFill>
          <a:blip r:embed="rId2"/>
          <a:stretch>
            <a:fillRect/>
          </a:stretch>
        </p:blipFill>
        <p:spPr>
          <a:xfrm>
            <a:off x="0" y="0"/>
            <a:ext cx="9144000" cy="5143500"/>
          </a:xfrm>
          <a:prstGeom prst="rect">
            <a:avLst/>
          </a:prstGeom>
        </p:spPr>
      </p:pic>
      <p:pic>
        <p:nvPicPr>
          <p:cNvPr id="8" name="Graphic 7">
            <a:extLst>
              <a:ext uri="{FF2B5EF4-FFF2-40B4-BE49-F238E27FC236}">
                <a16:creationId xmlns:a16="http://schemas.microsoft.com/office/drawing/2014/main" id="{2E2A5014-352D-4F8E-9C27-8F0C97B4D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61193" flipV="1">
            <a:off x="2325584" y="638186"/>
            <a:ext cx="3015946" cy="1261629"/>
          </a:xfrm>
          <a:prstGeom prst="rect">
            <a:avLst/>
          </a:prstGeom>
        </p:spPr>
      </p:pic>
      <p:sp>
        <p:nvSpPr>
          <p:cNvPr id="9" name="TextBox 8">
            <a:extLst>
              <a:ext uri="{FF2B5EF4-FFF2-40B4-BE49-F238E27FC236}">
                <a16:creationId xmlns:a16="http://schemas.microsoft.com/office/drawing/2014/main" id="{290C04BE-A2A9-4DED-90D8-5AC098D685D2}"/>
              </a:ext>
            </a:extLst>
          </p:cNvPr>
          <p:cNvSpPr txBox="1"/>
          <p:nvPr/>
        </p:nvSpPr>
        <p:spPr>
          <a:xfrm>
            <a:off x="2555776" y="898143"/>
            <a:ext cx="2478505" cy="1169551"/>
          </a:xfrm>
          <a:prstGeom prst="rect">
            <a:avLst/>
          </a:prstGeom>
          <a:noFill/>
        </p:spPr>
        <p:txBody>
          <a:bodyPr wrap="square" rtlCol="1">
            <a:spAutoFit/>
          </a:bodyPr>
          <a:lstStyle/>
          <a:p>
            <a:pPr algn="ctr" rtl="1"/>
            <a:r>
              <a:rPr lang="en-US" sz="1400" dirty="0"/>
              <a:t>Main diagram is automatically synchronized with added elements and decisions</a:t>
            </a:r>
            <a:endParaRPr lang="he-IL" sz="1400" dirty="0"/>
          </a:p>
          <a:p>
            <a:pPr rtl="1"/>
            <a:endParaRPr lang="he-IL" sz="1400" dirty="0"/>
          </a:p>
        </p:txBody>
      </p:sp>
    </p:spTree>
    <p:extLst>
      <p:ext uri="{BB962C8B-B14F-4D97-AF65-F5344CB8AC3E}">
        <p14:creationId xmlns:p14="http://schemas.microsoft.com/office/powerpoint/2010/main" val="216445847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F3012C-91A1-405C-AF9A-A2AFE79B5D2B}"/>
              </a:ext>
            </a:extLst>
          </p:cNvPr>
          <p:cNvPicPr>
            <a:picLocks noChangeAspect="1"/>
          </p:cNvPicPr>
          <p:nvPr/>
        </p:nvPicPr>
        <p:blipFill rotWithShape="1">
          <a:blip r:embed="rId2"/>
          <a:srcRect b="3800"/>
          <a:stretch/>
        </p:blipFill>
        <p:spPr>
          <a:xfrm>
            <a:off x="35496" y="-92546"/>
            <a:ext cx="9144000" cy="5143500"/>
          </a:xfrm>
          <a:prstGeom prst="rect">
            <a:avLst/>
          </a:prstGeom>
        </p:spPr>
      </p:pic>
      <p:pic>
        <p:nvPicPr>
          <p:cNvPr id="8" name="Graphic 7">
            <a:extLst>
              <a:ext uri="{FF2B5EF4-FFF2-40B4-BE49-F238E27FC236}">
                <a16:creationId xmlns:a16="http://schemas.microsoft.com/office/drawing/2014/main" id="{5CAF771D-BE17-43C5-A98F-C3CC45C470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a:off x="7245279" y="3494999"/>
            <a:ext cx="1950322" cy="830683"/>
          </a:xfrm>
          <a:prstGeom prst="rect">
            <a:avLst/>
          </a:prstGeom>
        </p:spPr>
      </p:pic>
      <p:sp>
        <p:nvSpPr>
          <p:cNvPr id="9" name="TextBox 8">
            <a:extLst>
              <a:ext uri="{FF2B5EF4-FFF2-40B4-BE49-F238E27FC236}">
                <a16:creationId xmlns:a16="http://schemas.microsoft.com/office/drawing/2014/main" id="{3D5079CC-60D6-42BA-B599-91001E2DDF7A}"/>
              </a:ext>
            </a:extLst>
          </p:cNvPr>
          <p:cNvSpPr txBox="1"/>
          <p:nvPr/>
        </p:nvSpPr>
        <p:spPr>
          <a:xfrm>
            <a:off x="7264710" y="3706054"/>
            <a:ext cx="1949798" cy="430887"/>
          </a:xfrm>
          <a:prstGeom prst="rect">
            <a:avLst/>
          </a:prstGeom>
          <a:noFill/>
        </p:spPr>
        <p:txBody>
          <a:bodyPr wrap="square">
            <a:spAutoFit/>
          </a:bodyPr>
          <a:lstStyle/>
          <a:p>
            <a:pPr algn="ctr" rtl="1"/>
            <a:r>
              <a:rPr lang="en-US" sz="1100" dirty="0"/>
              <a:t>Threat allocation can be marked as a gap</a:t>
            </a:r>
            <a:endParaRPr lang="he-IL" sz="1100" dirty="0"/>
          </a:p>
        </p:txBody>
      </p:sp>
    </p:spTree>
    <p:extLst>
      <p:ext uri="{BB962C8B-B14F-4D97-AF65-F5344CB8AC3E}">
        <p14:creationId xmlns:p14="http://schemas.microsoft.com/office/powerpoint/2010/main" val="42359065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7B13F2-43C8-4939-B99C-9D695ADDE85A}"/>
              </a:ext>
            </a:extLst>
          </p:cNvPr>
          <p:cNvPicPr>
            <a:picLocks noChangeAspect="1"/>
          </p:cNvPicPr>
          <p:nvPr/>
        </p:nvPicPr>
        <p:blipFill>
          <a:blip r:embed="rId2"/>
          <a:stretch>
            <a:fillRect/>
          </a:stretch>
        </p:blipFill>
        <p:spPr>
          <a:xfrm>
            <a:off x="0" y="0"/>
            <a:ext cx="9144000" cy="5143500"/>
          </a:xfrm>
          <a:prstGeom prst="rect">
            <a:avLst/>
          </a:prstGeom>
        </p:spPr>
      </p:pic>
      <p:pic>
        <p:nvPicPr>
          <p:cNvPr id="8" name="Graphic 7">
            <a:extLst>
              <a:ext uri="{FF2B5EF4-FFF2-40B4-BE49-F238E27FC236}">
                <a16:creationId xmlns:a16="http://schemas.microsoft.com/office/drawing/2014/main" id="{E83FD30E-FC1B-4B02-975B-D1E792DD22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flipH="1">
            <a:off x="2412772" y="968649"/>
            <a:ext cx="1871435" cy="922329"/>
          </a:xfrm>
          <a:prstGeom prst="rect">
            <a:avLst/>
          </a:prstGeom>
        </p:spPr>
      </p:pic>
      <p:sp>
        <p:nvSpPr>
          <p:cNvPr id="9" name="TextBox 8">
            <a:extLst>
              <a:ext uri="{FF2B5EF4-FFF2-40B4-BE49-F238E27FC236}">
                <a16:creationId xmlns:a16="http://schemas.microsoft.com/office/drawing/2014/main" id="{88FFDE24-66A5-47A6-A4B9-17812069D5DF}"/>
              </a:ext>
            </a:extLst>
          </p:cNvPr>
          <p:cNvSpPr txBox="1"/>
          <p:nvPr/>
        </p:nvSpPr>
        <p:spPr>
          <a:xfrm>
            <a:off x="2435066" y="1183279"/>
            <a:ext cx="1718432" cy="430887"/>
          </a:xfrm>
          <a:prstGeom prst="rect">
            <a:avLst/>
          </a:prstGeom>
          <a:noFill/>
        </p:spPr>
        <p:txBody>
          <a:bodyPr wrap="square">
            <a:spAutoFit/>
          </a:bodyPr>
          <a:lstStyle/>
          <a:p>
            <a:pPr algn="ctr" rtl="1"/>
            <a:r>
              <a:rPr lang="en-US" sz="1050" dirty="0"/>
              <a:t>Threat allocation color is updated accordingly</a:t>
            </a:r>
            <a:endParaRPr lang="he-IL" sz="1050" dirty="0"/>
          </a:p>
        </p:txBody>
      </p:sp>
    </p:spTree>
    <p:extLst>
      <p:ext uri="{BB962C8B-B14F-4D97-AF65-F5344CB8AC3E}">
        <p14:creationId xmlns:p14="http://schemas.microsoft.com/office/powerpoint/2010/main" val="34113985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23E59-8221-4FC5-8883-CB5A626A344E}"/>
              </a:ext>
            </a:extLst>
          </p:cNvPr>
          <p:cNvPicPr>
            <a:picLocks noChangeAspect="1"/>
          </p:cNvPicPr>
          <p:nvPr/>
        </p:nvPicPr>
        <p:blipFill>
          <a:blip r:embed="rId2"/>
          <a:stretch>
            <a:fillRect/>
          </a:stretch>
        </p:blipFill>
        <p:spPr>
          <a:xfrm>
            <a:off x="-36512" y="-24274"/>
            <a:ext cx="9129461" cy="5143500"/>
          </a:xfrm>
          <a:prstGeom prst="rect">
            <a:avLst/>
          </a:prstGeom>
        </p:spPr>
      </p:pic>
      <p:pic>
        <p:nvPicPr>
          <p:cNvPr id="6" name="Graphic 5">
            <a:extLst>
              <a:ext uri="{FF2B5EF4-FFF2-40B4-BE49-F238E27FC236}">
                <a16:creationId xmlns:a16="http://schemas.microsoft.com/office/drawing/2014/main" id="{A5621506-A802-4E02-A4B0-1FBD61C7A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5736314" y="1932586"/>
            <a:ext cx="3282394" cy="1633569"/>
          </a:xfrm>
          <a:prstGeom prst="rect">
            <a:avLst/>
          </a:prstGeom>
        </p:spPr>
      </p:pic>
      <p:sp>
        <p:nvSpPr>
          <p:cNvPr id="7" name="TextBox 6">
            <a:extLst>
              <a:ext uri="{FF2B5EF4-FFF2-40B4-BE49-F238E27FC236}">
                <a16:creationId xmlns:a16="http://schemas.microsoft.com/office/drawing/2014/main" id="{E92FD7F8-3E08-4B3D-98B5-84888E0F322D}"/>
              </a:ext>
            </a:extLst>
          </p:cNvPr>
          <p:cNvSpPr txBox="1"/>
          <p:nvPr/>
        </p:nvSpPr>
        <p:spPr>
          <a:xfrm>
            <a:off x="6084168" y="2643758"/>
            <a:ext cx="2448272" cy="861774"/>
          </a:xfrm>
          <a:prstGeom prst="rect">
            <a:avLst/>
          </a:prstGeom>
          <a:noFill/>
        </p:spPr>
        <p:txBody>
          <a:bodyPr wrap="square" rtlCol="1">
            <a:spAutoFit/>
          </a:bodyPr>
          <a:lstStyle/>
          <a:p>
            <a:pPr algn="ctr" rtl="1"/>
            <a:r>
              <a:rPr lang="en-US" sz="1200" dirty="0"/>
              <a:t>Data flow within the system can  be added by using “Effect” between components</a:t>
            </a:r>
            <a:endParaRPr lang="he-IL" sz="1200" dirty="0"/>
          </a:p>
          <a:p>
            <a:pPr rtl="1"/>
            <a:endParaRPr lang="he-IL" sz="1400" dirty="0"/>
          </a:p>
        </p:txBody>
      </p:sp>
      <p:pic>
        <p:nvPicPr>
          <p:cNvPr id="8" name="Graphic 7">
            <a:extLst>
              <a:ext uri="{FF2B5EF4-FFF2-40B4-BE49-F238E27FC236}">
                <a16:creationId xmlns:a16="http://schemas.microsoft.com/office/drawing/2014/main" id="{594D80C9-7537-404C-8504-9FCF4676B7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82342" flipH="1">
            <a:off x="4753583" y="783709"/>
            <a:ext cx="1076643" cy="839004"/>
          </a:xfrm>
          <a:prstGeom prst="rect">
            <a:avLst/>
          </a:prstGeom>
        </p:spPr>
      </p:pic>
      <p:sp>
        <p:nvSpPr>
          <p:cNvPr id="9" name="TextBox 8">
            <a:extLst>
              <a:ext uri="{FF2B5EF4-FFF2-40B4-BE49-F238E27FC236}">
                <a16:creationId xmlns:a16="http://schemas.microsoft.com/office/drawing/2014/main" id="{3EBA90A2-9A09-45DD-94F8-7FD92E9827FC}"/>
              </a:ext>
            </a:extLst>
          </p:cNvPr>
          <p:cNvSpPr txBox="1"/>
          <p:nvPr/>
        </p:nvSpPr>
        <p:spPr>
          <a:xfrm>
            <a:off x="4817079" y="1026488"/>
            <a:ext cx="949650" cy="253916"/>
          </a:xfrm>
          <a:prstGeom prst="rect">
            <a:avLst/>
          </a:prstGeom>
          <a:noFill/>
        </p:spPr>
        <p:txBody>
          <a:bodyPr wrap="square">
            <a:spAutoFit/>
          </a:bodyPr>
          <a:lstStyle/>
          <a:p>
            <a:pPr algn="ctr" rtl="1"/>
            <a:r>
              <a:rPr lang="en-US" sz="1050" dirty="0"/>
              <a:t>New effect</a:t>
            </a:r>
            <a:endParaRPr lang="he-IL" sz="1050" dirty="0"/>
          </a:p>
        </p:txBody>
      </p:sp>
    </p:spTree>
    <p:extLst>
      <p:ext uri="{BB962C8B-B14F-4D97-AF65-F5344CB8AC3E}">
        <p14:creationId xmlns:p14="http://schemas.microsoft.com/office/powerpoint/2010/main" val="30055242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11447-BCF1-440F-91C7-C79BC0DB4452}"/>
              </a:ext>
            </a:extLst>
          </p:cNvPr>
          <p:cNvPicPr>
            <a:picLocks noChangeAspect="1"/>
          </p:cNvPicPr>
          <p:nvPr/>
        </p:nvPicPr>
        <p:blipFill>
          <a:blip r:embed="rId2"/>
          <a:stretch>
            <a:fillRect/>
          </a:stretch>
        </p:blipFill>
        <p:spPr>
          <a:xfrm>
            <a:off x="0" y="16819"/>
            <a:ext cx="9144000" cy="5143500"/>
          </a:xfrm>
          <a:prstGeom prst="rect">
            <a:avLst/>
          </a:prstGeom>
        </p:spPr>
      </p:pic>
      <p:pic>
        <p:nvPicPr>
          <p:cNvPr id="6" name="Graphic 5">
            <a:extLst>
              <a:ext uri="{FF2B5EF4-FFF2-40B4-BE49-F238E27FC236}">
                <a16:creationId xmlns:a16="http://schemas.microsoft.com/office/drawing/2014/main" id="{A98C98E1-BC05-4CAA-86B0-400B3192FC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flipH="1">
            <a:off x="7017581" y="3313417"/>
            <a:ext cx="1871435" cy="922329"/>
          </a:xfrm>
          <a:prstGeom prst="rect">
            <a:avLst/>
          </a:prstGeom>
        </p:spPr>
      </p:pic>
      <p:sp>
        <p:nvSpPr>
          <p:cNvPr id="7" name="TextBox 6">
            <a:extLst>
              <a:ext uri="{FF2B5EF4-FFF2-40B4-BE49-F238E27FC236}">
                <a16:creationId xmlns:a16="http://schemas.microsoft.com/office/drawing/2014/main" id="{BC2F3BF4-69D6-45A4-87E9-A5512D6AE209}"/>
              </a:ext>
            </a:extLst>
          </p:cNvPr>
          <p:cNvSpPr txBox="1"/>
          <p:nvPr/>
        </p:nvSpPr>
        <p:spPr>
          <a:xfrm>
            <a:off x="7039875" y="3528047"/>
            <a:ext cx="1718432" cy="253916"/>
          </a:xfrm>
          <a:prstGeom prst="rect">
            <a:avLst/>
          </a:prstGeom>
          <a:noFill/>
        </p:spPr>
        <p:txBody>
          <a:bodyPr wrap="square">
            <a:spAutoFit/>
          </a:bodyPr>
          <a:lstStyle/>
          <a:p>
            <a:pPr algn="ctr" rtl="1"/>
            <a:r>
              <a:rPr lang="en-US" sz="1050" dirty="0"/>
              <a:t>New data can be created</a:t>
            </a:r>
            <a:endParaRPr lang="he-IL" sz="1050" dirty="0"/>
          </a:p>
        </p:txBody>
      </p:sp>
    </p:spTree>
    <p:extLst>
      <p:ext uri="{BB962C8B-B14F-4D97-AF65-F5344CB8AC3E}">
        <p14:creationId xmlns:p14="http://schemas.microsoft.com/office/powerpoint/2010/main" val="41396213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ECORE </a:t>
            </a:r>
            <a:r>
              <a:rPr lang="en-US" dirty="0" err="1"/>
              <a:t>Metamodel</a:t>
            </a:r>
            <a:endParaRPr lang="he-IL"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69224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F980D-56F4-4779-B528-4F34D8CC8D29}"/>
              </a:ext>
            </a:extLst>
          </p:cNvPr>
          <p:cNvPicPr>
            <a:picLocks noChangeAspect="1"/>
          </p:cNvPicPr>
          <p:nvPr/>
        </p:nvPicPr>
        <p:blipFill>
          <a:blip r:embed="rId2"/>
          <a:stretch>
            <a:fillRect/>
          </a:stretch>
        </p:blipFill>
        <p:spPr>
          <a:xfrm>
            <a:off x="3221" y="0"/>
            <a:ext cx="9140779" cy="5143500"/>
          </a:xfrm>
          <a:prstGeom prst="rect">
            <a:avLst/>
          </a:prstGeom>
        </p:spPr>
      </p:pic>
      <p:pic>
        <p:nvPicPr>
          <p:cNvPr id="6" name="Graphic 5">
            <a:extLst>
              <a:ext uri="{FF2B5EF4-FFF2-40B4-BE49-F238E27FC236}">
                <a16:creationId xmlns:a16="http://schemas.microsoft.com/office/drawing/2014/main" id="{47DF667D-E37A-4056-98F1-CB75C24EEF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flipH="1">
            <a:off x="6487192" y="3064688"/>
            <a:ext cx="2137068" cy="1148377"/>
          </a:xfrm>
          <a:prstGeom prst="rect">
            <a:avLst/>
          </a:prstGeom>
        </p:spPr>
      </p:pic>
      <p:sp>
        <p:nvSpPr>
          <p:cNvPr id="7" name="TextBox 6">
            <a:extLst>
              <a:ext uri="{FF2B5EF4-FFF2-40B4-BE49-F238E27FC236}">
                <a16:creationId xmlns:a16="http://schemas.microsoft.com/office/drawing/2014/main" id="{AF1D6BEF-6F1A-4C06-AAFB-2A6F2A93DC06}"/>
              </a:ext>
            </a:extLst>
          </p:cNvPr>
          <p:cNvSpPr txBox="1"/>
          <p:nvPr/>
        </p:nvSpPr>
        <p:spPr>
          <a:xfrm>
            <a:off x="6696510" y="3291830"/>
            <a:ext cx="1718432" cy="577081"/>
          </a:xfrm>
          <a:prstGeom prst="rect">
            <a:avLst/>
          </a:prstGeom>
          <a:noFill/>
        </p:spPr>
        <p:txBody>
          <a:bodyPr wrap="square">
            <a:spAutoFit/>
          </a:bodyPr>
          <a:lstStyle/>
          <a:p>
            <a:pPr algn="ctr"/>
            <a:r>
              <a:rPr lang="en-US" sz="1050" dirty="0"/>
              <a:t>Existing or new data elements can be associated with the flow</a:t>
            </a:r>
            <a:endParaRPr lang="he-IL" sz="1050" dirty="0"/>
          </a:p>
        </p:txBody>
      </p:sp>
    </p:spTree>
    <p:extLst>
      <p:ext uri="{BB962C8B-B14F-4D97-AF65-F5344CB8AC3E}">
        <p14:creationId xmlns:p14="http://schemas.microsoft.com/office/powerpoint/2010/main" val="27903857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75DC56-5BF8-443E-A242-4D46D61A6A9A}"/>
              </a:ext>
            </a:extLst>
          </p:cNvPr>
          <p:cNvPicPr>
            <a:picLocks noChangeAspect="1"/>
          </p:cNvPicPr>
          <p:nvPr/>
        </p:nvPicPr>
        <p:blipFill>
          <a:blip r:embed="rId2"/>
          <a:stretch>
            <a:fillRect/>
          </a:stretch>
        </p:blipFill>
        <p:spPr>
          <a:xfrm>
            <a:off x="9540" y="0"/>
            <a:ext cx="9134459" cy="5143500"/>
          </a:xfrm>
          <a:prstGeom prst="rect">
            <a:avLst/>
          </a:prstGeom>
        </p:spPr>
      </p:pic>
      <p:pic>
        <p:nvPicPr>
          <p:cNvPr id="6" name="Graphic 5">
            <a:extLst>
              <a:ext uri="{FF2B5EF4-FFF2-40B4-BE49-F238E27FC236}">
                <a16:creationId xmlns:a16="http://schemas.microsoft.com/office/drawing/2014/main" id="{B7B5DB39-C479-4403-B8C5-A25EBB591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a:off x="4200874" y="3628453"/>
            <a:ext cx="1944933" cy="922329"/>
          </a:xfrm>
          <a:prstGeom prst="rect">
            <a:avLst/>
          </a:prstGeom>
        </p:spPr>
      </p:pic>
      <p:sp>
        <p:nvSpPr>
          <p:cNvPr id="7" name="TextBox 6">
            <a:extLst>
              <a:ext uri="{FF2B5EF4-FFF2-40B4-BE49-F238E27FC236}">
                <a16:creationId xmlns:a16="http://schemas.microsoft.com/office/drawing/2014/main" id="{0894FECB-16D7-40C2-B642-D23D39710F3B}"/>
              </a:ext>
            </a:extLst>
          </p:cNvPr>
          <p:cNvSpPr txBox="1"/>
          <p:nvPr/>
        </p:nvSpPr>
        <p:spPr>
          <a:xfrm>
            <a:off x="4355976" y="3867894"/>
            <a:ext cx="1718432" cy="415498"/>
          </a:xfrm>
          <a:prstGeom prst="rect">
            <a:avLst/>
          </a:prstGeom>
          <a:noFill/>
        </p:spPr>
        <p:txBody>
          <a:bodyPr wrap="square">
            <a:spAutoFit/>
          </a:bodyPr>
          <a:lstStyle/>
          <a:p>
            <a:pPr algn="ctr" rtl="1"/>
            <a:r>
              <a:rPr lang="en-US" sz="1050" dirty="0"/>
              <a:t>Data associated to the effect </a:t>
            </a:r>
            <a:endParaRPr lang="he-IL" sz="1050" dirty="0"/>
          </a:p>
        </p:txBody>
      </p:sp>
      <p:pic>
        <p:nvPicPr>
          <p:cNvPr id="8" name="Graphic 7">
            <a:extLst>
              <a:ext uri="{FF2B5EF4-FFF2-40B4-BE49-F238E27FC236}">
                <a16:creationId xmlns:a16="http://schemas.microsoft.com/office/drawing/2014/main" id="{82ED08D3-270B-49CA-9573-CB80B3D11A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flipH="1">
            <a:off x="4227037" y="640082"/>
            <a:ext cx="1871435" cy="922329"/>
          </a:xfrm>
          <a:prstGeom prst="rect">
            <a:avLst/>
          </a:prstGeom>
        </p:spPr>
      </p:pic>
      <p:sp>
        <p:nvSpPr>
          <p:cNvPr id="10" name="TextBox 9">
            <a:extLst>
              <a:ext uri="{FF2B5EF4-FFF2-40B4-BE49-F238E27FC236}">
                <a16:creationId xmlns:a16="http://schemas.microsoft.com/office/drawing/2014/main" id="{F6D51859-94B7-43CD-889F-3EB245F1097C}"/>
              </a:ext>
            </a:extLst>
          </p:cNvPr>
          <p:cNvSpPr txBox="1"/>
          <p:nvPr/>
        </p:nvSpPr>
        <p:spPr>
          <a:xfrm>
            <a:off x="4314124" y="893497"/>
            <a:ext cx="1718432" cy="415498"/>
          </a:xfrm>
          <a:prstGeom prst="rect">
            <a:avLst/>
          </a:prstGeom>
          <a:noFill/>
        </p:spPr>
        <p:txBody>
          <a:bodyPr wrap="square">
            <a:spAutoFit/>
          </a:bodyPr>
          <a:lstStyle/>
          <a:p>
            <a:pPr algn="ctr" rtl="1"/>
            <a:r>
              <a:rPr lang="en-US" sz="1050" dirty="0"/>
              <a:t>Data associated to the effect </a:t>
            </a:r>
            <a:endParaRPr lang="he-IL" sz="1050" dirty="0"/>
          </a:p>
        </p:txBody>
      </p:sp>
    </p:spTree>
    <p:extLst>
      <p:ext uri="{BB962C8B-B14F-4D97-AF65-F5344CB8AC3E}">
        <p14:creationId xmlns:p14="http://schemas.microsoft.com/office/powerpoint/2010/main" val="234648969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58ACD-9610-4B0F-B820-17EF62C15326}"/>
              </a:ext>
            </a:extLst>
          </p:cNvPr>
          <p:cNvPicPr>
            <a:picLocks noChangeAspect="1"/>
          </p:cNvPicPr>
          <p:nvPr/>
        </p:nvPicPr>
        <p:blipFill rotWithShape="1">
          <a:blip r:embed="rId2"/>
          <a:srcRect b="3800"/>
          <a:stretch/>
        </p:blipFill>
        <p:spPr>
          <a:xfrm>
            <a:off x="0" y="33979"/>
            <a:ext cx="9144000" cy="5143500"/>
          </a:xfrm>
          <a:prstGeom prst="rect">
            <a:avLst/>
          </a:prstGeom>
        </p:spPr>
      </p:pic>
      <p:pic>
        <p:nvPicPr>
          <p:cNvPr id="6" name="Graphic 5">
            <a:extLst>
              <a:ext uri="{FF2B5EF4-FFF2-40B4-BE49-F238E27FC236}">
                <a16:creationId xmlns:a16="http://schemas.microsoft.com/office/drawing/2014/main" id="{EAC7532B-A38B-410E-8779-3C3480927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549">
            <a:off x="3885640" y="2769218"/>
            <a:ext cx="1944933" cy="1259216"/>
          </a:xfrm>
          <a:prstGeom prst="rect">
            <a:avLst/>
          </a:prstGeom>
        </p:spPr>
      </p:pic>
      <p:sp>
        <p:nvSpPr>
          <p:cNvPr id="7" name="TextBox 6">
            <a:extLst>
              <a:ext uri="{FF2B5EF4-FFF2-40B4-BE49-F238E27FC236}">
                <a16:creationId xmlns:a16="http://schemas.microsoft.com/office/drawing/2014/main" id="{A9094CBE-F90B-40AF-81F2-1DF4F6D33C3E}"/>
              </a:ext>
            </a:extLst>
          </p:cNvPr>
          <p:cNvSpPr txBox="1"/>
          <p:nvPr/>
        </p:nvSpPr>
        <p:spPr>
          <a:xfrm>
            <a:off x="4018745" y="3110285"/>
            <a:ext cx="1718432" cy="577081"/>
          </a:xfrm>
          <a:prstGeom prst="rect">
            <a:avLst/>
          </a:prstGeom>
          <a:noFill/>
        </p:spPr>
        <p:txBody>
          <a:bodyPr wrap="square">
            <a:spAutoFit/>
          </a:bodyPr>
          <a:lstStyle/>
          <a:p>
            <a:pPr algn="ctr" rtl="1"/>
            <a:r>
              <a:rPr lang="en-US" sz="1050" dirty="0"/>
              <a:t>Threat allocations can be rated  with difficulty and impact scores</a:t>
            </a:r>
            <a:endParaRPr lang="he-IL" sz="1050" dirty="0"/>
          </a:p>
        </p:txBody>
      </p:sp>
      <p:pic>
        <p:nvPicPr>
          <p:cNvPr id="10" name="Graphic 9">
            <a:extLst>
              <a:ext uri="{FF2B5EF4-FFF2-40B4-BE49-F238E27FC236}">
                <a16:creationId xmlns:a16="http://schemas.microsoft.com/office/drawing/2014/main" id="{7201EE01-1DF0-4E8E-B3C3-F98078FD1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63981">
            <a:off x="6323021" y="2716302"/>
            <a:ext cx="828031" cy="2240921"/>
          </a:xfrm>
          <a:prstGeom prst="rect">
            <a:avLst/>
          </a:prstGeom>
        </p:spPr>
      </p:pic>
      <p:sp>
        <p:nvSpPr>
          <p:cNvPr id="11" name="TextBox 10">
            <a:extLst>
              <a:ext uri="{FF2B5EF4-FFF2-40B4-BE49-F238E27FC236}">
                <a16:creationId xmlns:a16="http://schemas.microsoft.com/office/drawing/2014/main" id="{C62DB1E6-9FF0-4872-8114-A0F91CA9FD9D}"/>
              </a:ext>
            </a:extLst>
          </p:cNvPr>
          <p:cNvSpPr txBox="1"/>
          <p:nvPr/>
        </p:nvSpPr>
        <p:spPr>
          <a:xfrm>
            <a:off x="6074592" y="3592992"/>
            <a:ext cx="1419039" cy="415498"/>
          </a:xfrm>
          <a:prstGeom prst="rect">
            <a:avLst/>
          </a:prstGeom>
          <a:noFill/>
        </p:spPr>
        <p:txBody>
          <a:bodyPr wrap="square">
            <a:spAutoFit/>
          </a:bodyPr>
          <a:lstStyle/>
          <a:p>
            <a:pPr algn="ctr" rtl="1"/>
            <a:r>
              <a:rPr lang="en-US" sz="1050" dirty="0"/>
              <a:t>The scale is configurable </a:t>
            </a:r>
            <a:endParaRPr lang="he-IL" sz="1050" dirty="0"/>
          </a:p>
        </p:txBody>
      </p:sp>
    </p:spTree>
    <p:extLst>
      <p:ext uri="{BB962C8B-B14F-4D97-AF65-F5344CB8AC3E}">
        <p14:creationId xmlns:p14="http://schemas.microsoft.com/office/powerpoint/2010/main" val="299783265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AAFE7-FEC8-40A1-9284-F86CB4637E57}"/>
              </a:ext>
            </a:extLst>
          </p:cNvPr>
          <p:cNvPicPr>
            <a:picLocks noChangeAspect="1"/>
          </p:cNvPicPr>
          <p:nvPr/>
        </p:nvPicPr>
        <p:blipFill>
          <a:blip r:embed="rId2"/>
          <a:stretch>
            <a:fillRect/>
          </a:stretch>
        </p:blipFill>
        <p:spPr>
          <a:xfrm>
            <a:off x="22818" y="20371"/>
            <a:ext cx="9121181" cy="5143500"/>
          </a:xfrm>
          <a:prstGeom prst="rect">
            <a:avLst/>
          </a:prstGeom>
        </p:spPr>
      </p:pic>
      <p:pic>
        <p:nvPicPr>
          <p:cNvPr id="6" name="Graphic 5">
            <a:extLst>
              <a:ext uri="{FF2B5EF4-FFF2-40B4-BE49-F238E27FC236}">
                <a16:creationId xmlns:a16="http://schemas.microsoft.com/office/drawing/2014/main" id="{FF85D7D0-5B34-4DFD-A65B-E4A5388A4B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1547">
            <a:off x="1469867" y="394177"/>
            <a:ext cx="3189625" cy="1012310"/>
          </a:xfrm>
          <a:prstGeom prst="rect">
            <a:avLst/>
          </a:prstGeom>
        </p:spPr>
      </p:pic>
      <p:sp>
        <p:nvSpPr>
          <p:cNvPr id="7" name="TextBox 6">
            <a:extLst>
              <a:ext uri="{FF2B5EF4-FFF2-40B4-BE49-F238E27FC236}">
                <a16:creationId xmlns:a16="http://schemas.microsoft.com/office/drawing/2014/main" id="{FDDA4587-D28D-4906-A623-1C0C3483C186}"/>
              </a:ext>
            </a:extLst>
          </p:cNvPr>
          <p:cNvSpPr txBox="1"/>
          <p:nvPr/>
        </p:nvSpPr>
        <p:spPr>
          <a:xfrm>
            <a:off x="1915461" y="627534"/>
            <a:ext cx="2368507" cy="577081"/>
          </a:xfrm>
          <a:prstGeom prst="rect">
            <a:avLst/>
          </a:prstGeom>
          <a:noFill/>
        </p:spPr>
        <p:txBody>
          <a:bodyPr wrap="square">
            <a:spAutoFit/>
          </a:bodyPr>
          <a:lstStyle/>
          <a:p>
            <a:pPr algn="ctr"/>
            <a:r>
              <a:rPr lang="en-US" sz="1050" dirty="0"/>
              <a:t>Open the risk management summary representation to view the risk assessment matrix</a:t>
            </a:r>
            <a:endParaRPr lang="he-IL" sz="1050" dirty="0"/>
          </a:p>
        </p:txBody>
      </p:sp>
    </p:spTree>
    <p:extLst>
      <p:ext uri="{BB962C8B-B14F-4D97-AF65-F5344CB8AC3E}">
        <p14:creationId xmlns:p14="http://schemas.microsoft.com/office/powerpoint/2010/main" val="12741359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6CBE78-4EE1-4A17-A81F-03694B4A5455}"/>
              </a:ext>
            </a:extLst>
          </p:cNvPr>
          <p:cNvPicPr>
            <a:picLocks noChangeAspect="1"/>
          </p:cNvPicPr>
          <p:nvPr/>
        </p:nvPicPr>
        <p:blipFill>
          <a:blip r:embed="rId2"/>
          <a:stretch>
            <a:fillRect/>
          </a:stretch>
        </p:blipFill>
        <p:spPr>
          <a:xfrm>
            <a:off x="0" y="15374"/>
            <a:ext cx="9144000" cy="5143500"/>
          </a:xfrm>
          <a:prstGeom prst="rect">
            <a:avLst/>
          </a:prstGeom>
        </p:spPr>
      </p:pic>
      <p:pic>
        <p:nvPicPr>
          <p:cNvPr id="6" name="Graphic 5">
            <a:extLst>
              <a:ext uri="{FF2B5EF4-FFF2-40B4-BE49-F238E27FC236}">
                <a16:creationId xmlns:a16="http://schemas.microsoft.com/office/drawing/2014/main" id="{EEC8A2D8-8CBA-4E5C-A4F6-BE41922A7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555834" y="-4128"/>
            <a:ext cx="1328476" cy="3312368"/>
          </a:xfrm>
          <a:prstGeom prst="rect">
            <a:avLst/>
          </a:prstGeom>
        </p:spPr>
      </p:pic>
      <p:sp>
        <p:nvSpPr>
          <p:cNvPr id="7" name="TextBox 6">
            <a:extLst>
              <a:ext uri="{FF2B5EF4-FFF2-40B4-BE49-F238E27FC236}">
                <a16:creationId xmlns:a16="http://schemas.microsoft.com/office/drawing/2014/main" id="{F32A57F4-BA1D-409F-862B-2759175A78A9}"/>
              </a:ext>
            </a:extLst>
          </p:cNvPr>
          <p:cNvSpPr txBox="1"/>
          <p:nvPr/>
        </p:nvSpPr>
        <p:spPr>
          <a:xfrm>
            <a:off x="4139952" y="1275606"/>
            <a:ext cx="2368507" cy="900246"/>
          </a:xfrm>
          <a:prstGeom prst="rect">
            <a:avLst/>
          </a:prstGeom>
          <a:noFill/>
        </p:spPr>
        <p:txBody>
          <a:bodyPr wrap="square">
            <a:spAutoFit/>
          </a:bodyPr>
          <a:lstStyle/>
          <a:p>
            <a:pPr algn="ctr" rtl="1"/>
            <a:r>
              <a:rPr lang="en-US" sz="1050" dirty="0"/>
              <a:t>As always, the model-based design of TRADES Tool assures this representation is automatically updated with every change in risk assessment</a:t>
            </a:r>
          </a:p>
        </p:txBody>
      </p:sp>
    </p:spTree>
    <p:extLst>
      <p:ext uri="{BB962C8B-B14F-4D97-AF65-F5344CB8AC3E}">
        <p14:creationId xmlns:p14="http://schemas.microsoft.com/office/powerpoint/2010/main" val="129440545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06A651-3EDB-4AA1-A49F-713F4A8811AA}"/>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AD850469-785E-4E91-97EB-3993F91C1C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819407">
            <a:off x="6300231" y="2744226"/>
            <a:ext cx="2366277" cy="1339416"/>
          </a:xfrm>
          <a:prstGeom prst="rect">
            <a:avLst/>
          </a:prstGeom>
        </p:spPr>
      </p:pic>
      <p:sp>
        <p:nvSpPr>
          <p:cNvPr id="7" name="TextBox 6">
            <a:extLst>
              <a:ext uri="{FF2B5EF4-FFF2-40B4-BE49-F238E27FC236}">
                <a16:creationId xmlns:a16="http://schemas.microsoft.com/office/drawing/2014/main" id="{133B7EB4-1309-4DDF-B2F6-09B1BDFBA8B4}"/>
              </a:ext>
            </a:extLst>
          </p:cNvPr>
          <p:cNvSpPr txBox="1"/>
          <p:nvPr/>
        </p:nvSpPr>
        <p:spPr>
          <a:xfrm>
            <a:off x="6228184" y="3206185"/>
            <a:ext cx="2160240" cy="415498"/>
          </a:xfrm>
          <a:prstGeom prst="rect">
            <a:avLst/>
          </a:prstGeom>
          <a:noFill/>
        </p:spPr>
        <p:txBody>
          <a:bodyPr wrap="square">
            <a:spAutoFit/>
          </a:bodyPr>
          <a:lstStyle/>
          <a:p>
            <a:pPr algn="ctr"/>
            <a:r>
              <a:rPr lang="en-US" sz="1050" dirty="0"/>
              <a:t>This tool opens the </a:t>
            </a:r>
            <a:r>
              <a:rPr lang="en-US" sz="1050" dirty="0" err="1"/>
              <a:t>att&amp;ck</a:t>
            </a:r>
            <a:r>
              <a:rPr lang="en-US" sz="1050" dirty="0"/>
              <a:t> threats Database</a:t>
            </a:r>
            <a:endParaRPr lang="he-IL" sz="1050" dirty="0"/>
          </a:p>
        </p:txBody>
      </p:sp>
    </p:spTree>
    <p:extLst>
      <p:ext uri="{BB962C8B-B14F-4D97-AF65-F5344CB8AC3E}">
        <p14:creationId xmlns:p14="http://schemas.microsoft.com/office/powerpoint/2010/main" val="385419648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5FFF7D-DB69-445A-99F3-30B5A1D754ED}"/>
              </a:ext>
            </a:extLst>
          </p:cNvPr>
          <p:cNvPicPr>
            <a:picLocks noChangeAspect="1"/>
          </p:cNvPicPr>
          <p:nvPr/>
        </p:nvPicPr>
        <p:blipFill>
          <a:blip r:embed="rId2"/>
          <a:stretch>
            <a:fillRect/>
          </a:stretch>
        </p:blipFill>
        <p:spPr>
          <a:xfrm>
            <a:off x="31644" y="51470"/>
            <a:ext cx="9112356" cy="5143500"/>
          </a:xfrm>
          <a:prstGeom prst="rect">
            <a:avLst/>
          </a:prstGeom>
        </p:spPr>
      </p:pic>
      <p:pic>
        <p:nvPicPr>
          <p:cNvPr id="6" name="Graphic 5">
            <a:extLst>
              <a:ext uri="{FF2B5EF4-FFF2-40B4-BE49-F238E27FC236}">
                <a16:creationId xmlns:a16="http://schemas.microsoft.com/office/drawing/2014/main" id="{CB2749A5-5537-484D-A5DD-C01DF020B9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6037819" y="-656522"/>
            <a:ext cx="1129224" cy="3144483"/>
          </a:xfrm>
          <a:prstGeom prst="rect">
            <a:avLst/>
          </a:prstGeom>
        </p:spPr>
      </p:pic>
      <p:sp>
        <p:nvSpPr>
          <p:cNvPr id="7" name="TextBox 6">
            <a:extLst>
              <a:ext uri="{FF2B5EF4-FFF2-40B4-BE49-F238E27FC236}">
                <a16:creationId xmlns:a16="http://schemas.microsoft.com/office/drawing/2014/main" id="{0DFA2576-B5E6-4828-8803-7CA9D8C4AED7}"/>
              </a:ext>
            </a:extLst>
          </p:cNvPr>
          <p:cNvSpPr txBox="1"/>
          <p:nvPr/>
        </p:nvSpPr>
        <p:spPr>
          <a:xfrm>
            <a:off x="5635161" y="707970"/>
            <a:ext cx="2368507" cy="415498"/>
          </a:xfrm>
          <a:prstGeom prst="rect">
            <a:avLst/>
          </a:prstGeom>
          <a:noFill/>
        </p:spPr>
        <p:txBody>
          <a:bodyPr wrap="square">
            <a:spAutoFit/>
          </a:bodyPr>
          <a:lstStyle/>
          <a:p>
            <a:pPr algn="ctr" rtl="1"/>
            <a:r>
              <a:rPr lang="en-US" sz="1050" dirty="0"/>
              <a:t>Search option helps to find the relevant threats</a:t>
            </a:r>
          </a:p>
        </p:txBody>
      </p:sp>
    </p:spTree>
    <p:extLst>
      <p:ext uri="{BB962C8B-B14F-4D97-AF65-F5344CB8AC3E}">
        <p14:creationId xmlns:p14="http://schemas.microsoft.com/office/powerpoint/2010/main" val="10006698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9899F76-7694-4DC9-852B-5BF82529FCAE}"/>
              </a:ext>
            </a:extLst>
          </p:cNvPr>
          <p:cNvPicPr>
            <a:picLocks noChangeAspect="1"/>
          </p:cNvPicPr>
          <p:nvPr/>
        </p:nvPicPr>
        <p:blipFill>
          <a:blip r:embed="rId2"/>
          <a:stretch>
            <a:fillRect/>
          </a:stretch>
        </p:blipFill>
        <p:spPr>
          <a:xfrm>
            <a:off x="15922" y="27206"/>
            <a:ext cx="9128077" cy="5143500"/>
          </a:xfrm>
          <a:prstGeom prst="rect">
            <a:avLst/>
          </a:prstGeom>
        </p:spPr>
      </p:pic>
      <p:pic>
        <p:nvPicPr>
          <p:cNvPr id="6" name="Graphic 5">
            <a:extLst>
              <a:ext uri="{FF2B5EF4-FFF2-40B4-BE49-F238E27FC236}">
                <a16:creationId xmlns:a16="http://schemas.microsoft.com/office/drawing/2014/main" id="{5E311A0F-8F83-4E23-AC3F-8F9D0DEF0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3488663" y="400176"/>
            <a:ext cx="747025" cy="1777984"/>
          </a:xfrm>
          <a:prstGeom prst="rect">
            <a:avLst/>
          </a:prstGeom>
        </p:spPr>
      </p:pic>
      <p:sp>
        <p:nvSpPr>
          <p:cNvPr id="7" name="TextBox 6">
            <a:extLst>
              <a:ext uri="{FF2B5EF4-FFF2-40B4-BE49-F238E27FC236}">
                <a16:creationId xmlns:a16="http://schemas.microsoft.com/office/drawing/2014/main" id="{435C006F-64E0-4044-9719-145077FC6E37}"/>
              </a:ext>
            </a:extLst>
          </p:cNvPr>
          <p:cNvSpPr txBox="1"/>
          <p:nvPr/>
        </p:nvSpPr>
        <p:spPr>
          <a:xfrm>
            <a:off x="3313741" y="1081419"/>
            <a:ext cx="1339224" cy="415498"/>
          </a:xfrm>
          <a:prstGeom prst="rect">
            <a:avLst/>
          </a:prstGeom>
          <a:noFill/>
        </p:spPr>
        <p:txBody>
          <a:bodyPr wrap="square">
            <a:spAutoFit/>
          </a:bodyPr>
          <a:lstStyle/>
          <a:p>
            <a:pPr algn="ctr" rtl="1"/>
            <a:r>
              <a:rPr lang="en-US" sz="1050" dirty="0"/>
              <a:t>The threat was added</a:t>
            </a:r>
          </a:p>
        </p:txBody>
      </p:sp>
      <p:pic>
        <p:nvPicPr>
          <p:cNvPr id="8" name="Graphic 7">
            <a:extLst>
              <a:ext uri="{FF2B5EF4-FFF2-40B4-BE49-F238E27FC236}">
                <a16:creationId xmlns:a16="http://schemas.microsoft.com/office/drawing/2014/main" id="{96F85948-556D-4905-811C-26C773589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1656696" y="1734301"/>
            <a:ext cx="747025" cy="1183729"/>
          </a:xfrm>
          <a:prstGeom prst="rect">
            <a:avLst/>
          </a:prstGeom>
        </p:spPr>
      </p:pic>
      <p:sp>
        <p:nvSpPr>
          <p:cNvPr id="9" name="TextBox 8">
            <a:extLst>
              <a:ext uri="{FF2B5EF4-FFF2-40B4-BE49-F238E27FC236}">
                <a16:creationId xmlns:a16="http://schemas.microsoft.com/office/drawing/2014/main" id="{E32FFC2A-D4C0-457F-97FD-E300A87959A3}"/>
              </a:ext>
            </a:extLst>
          </p:cNvPr>
          <p:cNvSpPr txBox="1"/>
          <p:nvPr/>
        </p:nvSpPr>
        <p:spPr>
          <a:xfrm>
            <a:off x="1427208" y="2183458"/>
            <a:ext cx="1339224" cy="415498"/>
          </a:xfrm>
          <a:prstGeom prst="rect">
            <a:avLst/>
          </a:prstGeom>
          <a:noFill/>
        </p:spPr>
        <p:txBody>
          <a:bodyPr wrap="square">
            <a:spAutoFit/>
          </a:bodyPr>
          <a:lstStyle/>
          <a:p>
            <a:pPr algn="ctr" rtl="1"/>
            <a:r>
              <a:rPr lang="en-US" sz="1050" dirty="0"/>
              <a:t>It is part of the model</a:t>
            </a:r>
          </a:p>
        </p:txBody>
      </p:sp>
      <p:pic>
        <p:nvPicPr>
          <p:cNvPr id="10" name="Graphic 9">
            <a:extLst>
              <a:ext uri="{FF2B5EF4-FFF2-40B4-BE49-F238E27FC236}">
                <a16:creationId xmlns:a16="http://schemas.microsoft.com/office/drawing/2014/main" id="{AFA65A87-4124-46E1-A89A-0D5AE7F44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183312">
            <a:off x="7055053" y="2207267"/>
            <a:ext cx="1049259" cy="1641629"/>
          </a:xfrm>
          <a:prstGeom prst="rect">
            <a:avLst/>
          </a:prstGeom>
        </p:spPr>
      </p:pic>
      <p:sp>
        <p:nvSpPr>
          <p:cNvPr id="11" name="TextBox 10">
            <a:extLst>
              <a:ext uri="{FF2B5EF4-FFF2-40B4-BE49-F238E27FC236}">
                <a16:creationId xmlns:a16="http://schemas.microsoft.com/office/drawing/2014/main" id="{DCBBFADC-80FB-43DF-858E-A4C56F0A0F07}"/>
              </a:ext>
            </a:extLst>
          </p:cNvPr>
          <p:cNvSpPr txBox="1"/>
          <p:nvPr/>
        </p:nvSpPr>
        <p:spPr>
          <a:xfrm>
            <a:off x="6833176" y="2787774"/>
            <a:ext cx="1339224" cy="415498"/>
          </a:xfrm>
          <a:prstGeom prst="rect">
            <a:avLst/>
          </a:prstGeom>
          <a:noFill/>
        </p:spPr>
        <p:txBody>
          <a:bodyPr wrap="square">
            <a:spAutoFit/>
          </a:bodyPr>
          <a:lstStyle/>
          <a:p>
            <a:pPr algn="ctr" rtl="1"/>
            <a:r>
              <a:rPr lang="en-US" sz="1050" dirty="0"/>
              <a:t>All the relevant data is here</a:t>
            </a:r>
          </a:p>
        </p:txBody>
      </p:sp>
    </p:spTree>
    <p:extLst>
      <p:ext uri="{BB962C8B-B14F-4D97-AF65-F5344CB8AC3E}">
        <p14:creationId xmlns:p14="http://schemas.microsoft.com/office/powerpoint/2010/main" val="234424002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015D00-575A-4CB2-98E9-CC36CC722800}"/>
              </a:ext>
            </a:extLst>
          </p:cNvPr>
          <p:cNvPicPr>
            <a:picLocks noChangeAspect="1"/>
          </p:cNvPicPr>
          <p:nvPr/>
        </p:nvPicPr>
        <p:blipFill>
          <a:blip r:embed="rId2"/>
          <a:stretch>
            <a:fillRect/>
          </a:stretch>
        </p:blipFill>
        <p:spPr>
          <a:xfrm>
            <a:off x="19866" y="0"/>
            <a:ext cx="9124133" cy="5143500"/>
          </a:xfrm>
          <a:prstGeom prst="rect">
            <a:avLst/>
          </a:prstGeom>
        </p:spPr>
      </p:pic>
      <p:pic>
        <p:nvPicPr>
          <p:cNvPr id="6" name="Graphic 5">
            <a:extLst>
              <a:ext uri="{FF2B5EF4-FFF2-40B4-BE49-F238E27FC236}">
                <a16:creationId xmlns:a16="http://schemas.microsoft.com/office/drawing/2014/main" id="{486E4187-E64F-4D08-B2AE-E73AC2EC8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591627" flipH="1">
            <a:off x="3584392" y="219808"/>
            <a:ext cx="816399" cy="1722719"/>
          </a:xfrm>
          <a:prstGeom prst="rect">
            <a:avLst/>
          </a:prstGeom>
        </p:spPr>
      </p:pic>
      <p:sp>
        <p:nvSpPr>
          <p:cNvPr id="7" name="TextBox 6">
            <a:extLst>
              <a:ext uri="{FF2B5EF4-FFF2-40B4-BE49-F238E27FC236}">
                <a16:creationId xmlns:a16="http://schemas.microsoft.com/office/drawing/2014/main" id="{68375512-3AB0-4AA3-B2FB-7E82A392BE75}"/>
              </a:ext>
            </a:extLst>
          </p:cNvPr>
          <p:cNvSpPr txBox="1"/>
          <p:nvPr/>
        </p:nvSpPr>
        <p:spPr>
          <a:xfrm>
            <a:off x="3408744" y="845255"/>
            <a:ext cx="1339224" cy="415498"/>
          </a:xfrm>
          <a:prstGeom prst="rect">
            <a:avLst/>
          </a:prstGeom>
          <a:noFill/>
        </p:spPr>
        <p:txBody>
          <a:bodyPr wrap="square">
            <a:spAutoFit/>
          </a:bodyPr>
          <a:lstStyle/>
          <a:p>
            <a:pPr algn="ctr" rtl="1"/>
            <a:r>
              <a:rPr lang="en-US" sz="1050" dirty="0"/>
              <a:t>The threat can be allocated</a:t>
            </a:r>
          </a:p>
        </p:txBody>
      </p:sp>
    </p:spTree>
    <p:extLst>
      <p:ext uri="{BB962C8B-B14F-4D97-AF65-F5344CB8AC3E}">
        <p14:creationId xmlns:p14="http://schemas.microsoft.com/office/powerpoint/2010/main" val="52690231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7365E6-591A-4F29-A65B-9B5727670FF6}"/>
              </a:ext>
            </a:extLst>
          </p:cNvPr>
          <p:cNvPicPr>
            <a:picLocks noChangeAspect="1"/>
          </p:cNvPicPr>
          <p:nvPr/>
        </p:nvPicPr>
        <p:blipFill rotWithShape="1">
          <a:blip r:embed="rId2"/>
          <a:srcRect b="3800"/>
          <a:stretch/>
        </p:blipFill>
        <p:spPr>
          <a:xfrm>
            <a:off x="0" y="0"/>
            <a:ext cx="9144000" cy="5143500"/>
          </a:xfrm>
          <a:prstGeom prst="rect">
            <a:avLst/>
          </a:prstGeom>
        </p:spPr>
      </p:pic>
      <p:pic>
        <p:nvPicPr>
          <p:cNvPr id="6" name="Graphic 5">
            <a:extLst>
              <a:ext uri="{FF2B5EF4-FFF2-40B4-BE49-F238E27FC236}">
                <a16:creationId xmlns:a16="http://schemas.microsoft.com/office/drawing/2014/main" id="{B6C50393-64C4-4C04-ADA1-E4912F0FB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226033">
            <a:off x="4015616" y="1750402"/>
            <a:ext cx="1112767" cy="2251092"/>
          </a:xfrm>
          <a:prstGeom prst="rect">
            <a:avLst/>
          </a:prstGeom>
        </p:spPr>
      </p:pic>
      <p:sp>
        <p:nvSpPr>
          <p:cNvPr id="7" name="TextBox 6">
            <a:extLst>
              <a:ext uri="{FF2B5EF4-FFF2-40B4-BE49-F238E27FC236}">
                <a16:creationId xmlns:a16="http://schemas.microsoft.com/office/drawing/2014/main" id="{CA9A2CA6-5EA7-499A-9FED-54D5CC5624E9}"/>
              </a:ext>
            </a:extLst>
          </p:cNvPr>
          <p:cNvSpPr txBox="1"/>
          <p:nvPr/>
        </p:nvSpPr>
        <p:spPr>
          <a:xfrm>
            <a:off x="3778431" y="2715766"/>
            <a:ext cx="1800200" cy="415498"/>
          </a:xfrm>
          <a:prstGeom prst="rect">
            <a:avLst/>
          </a:prstGeom>
          <a:noFill/>
        </p:spPr>
        <p:txBody>
          <a:bodyPr wrap="square">
            <a:spAutoFit/>
          </a:bodyPr>
          <a:lstStyle/>
          <a:p>
            <a:pPr algn="ctr" rtl="1"/>
            <a:r>
              <a:rPr lang="en-US" sz="1050" dirty="0"/>
              <a:t>Related controls can be imported</a:t>
            </a:r>
          </a:p>
        </p:txBody>
      </p:sp>
    </p:spTree>
    <p:extLst>
      <p:ext uri="{BB962C8B-B14F-4D97-AF65-F5344CB8AC3E}">
        <p14:creationId xmlns:p14="http://schemas.microsoft.com/office/powerpoint/2010/main" val="204272424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SIRIUS design</a:t>
            </a:r>
            <a:endParaRPr lang="he-IL" dirty="0"/>
          </a:p>
        </p:txBody>
      </p:sp>
      <p:pic>
        <p:nvPicPr>
          <p:cNvPr id="2052"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80727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B7110-76FF-453D-990A-2470F22AF42A}"/>
              </a:ext>
            </a:extLst>
          </p:cNvPr>
          <p:cNvPicPr>
            <a:picLocks noChangeAspect="1"/>
          </p:cNvPicPr>
          <p:nvPr/>
        </p:nvPicPr>
        <p:blipFill>
          <a:blip r:embed="rId2"/>
          <a:stretch>
            <a:fillRect/>
          </a:stretch>
        </p:blipFill>
        <p:spPr>
          <a:xfrm>
            <a:off x="33805" y="0"/>
            <a:ext cx="9110195" cy="5143500"/>
          </a:xfrm>
          <a:prstGeom prst="rect">
            <a:avLst/>
          </a:prstGeom>
        </p:spPr>
      </p:pic>
      <p:pic>
        <p:nvPicPr>
          <p:cNvPr id="6" name="Graphic 5">
            <a:extLst>
              <a:ext uri="{FF2B5EF4-FFF2-40B4-BE49-F238E27FC236}">
                <a16:creationId xmlns:a16="http://schemas.microsoft.com/office/drawing/2014/main" id="{F6D18C81-27A6-49A6-BB20-8E636FBE5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344579">
            <a:off x="6912862" y="876562"/>
            <a:ext cx="1112767" cy="2251092"/>
          </a:xfrm>
          <a:prstGeom prst="rect">
            <a:avLst/>
          </a:prstGeom>
        </p:spPr>
      </p:pic>
      <p:sp>
        <p:nvSpPr>
          <p:cNvPr id="7" name="TextBox 6">
            <a:extLst>
              <a:ext uri="{FF2B5EF4-FFF2-40B4-BE49-F238E27FC236}">
                <a16:creationId xmlns:a16="http://schemas.microsoft.com/office/drawing/2014/main" id="{45C8A30C-04C8-4FF6-9D7E-994A918E377B}"/>
              </a:ext>
            </a:extLst>
          </p:cNvPr>
          <p:cNvSpPr txBox="1"/>
          <p:nvPr/>
        </p:nvSpPr>
        <p:spPr>
          <a:xfrm>
            <a:off x="6696066" y="1794359"/>
            <a:ext cx="1800200" cy="577081"/>
          </a:xfrm>
          <a:prstGeom prst="rect">
            <a:avLst/>
          </a:prstGeom>
          <a:noFill/>
        </p:spPr>
        <p:txBody>
          <a:bodyPr wrap="square">
            <a:spAutoFit/>
          </a:bodyPr>
          <a:lstStyle/>
          <a:p>
            <a:pPr algn="ctr" rtl="1"/>
            <a:r>
              <a:rPr lang="en-US" sz="1050" dirty="0"/>
              <a:t>Choose the relevant controls to your </a:t>
            </a:r>
            <a:r>
              <a:rPr lang="en-US" sz="1050" dirty="0" err="1"/>
              <a:t>implamantaion</a:t>
            </a:r>
            <a:endParaRPr lang="en-US" sz="1050" dirty="0"/>
          </a:p>
        </p:txBody>
      </p:sp>
    </p:spTree>
    <p:extLst>
      <p:ext uri="{BB962C8B-B14F-4D97-AF65-F5344CB8AC3E}">
        <p14:creationId xmlns:p14="http://schemas.microsoft.com/office/powerpoint/2010/main" val="414445712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CEFA72-A32F-4129-A3CE-EA23940E0648}"/>
              </a:ext>
            </a:extLst>
          </p:cNvPr>
          <p:cNvPicPr>
            <a:picLocks noChangeAspect="1"/>
          </p:cNvPicPr>
          <p:nvPr/>
        </p:nvPicPr>
        <p:blipFill>
          <a:blip r:embed="rId2"/>
          <a:stretch>
            <a:fillRect/>
          </a:stretch>
        </p:blipFill>
        <p:spPr>
          <a:xfrm>
            <a:off x="1052" y="0"/>
            <a:ext cx="9142947" cy="5143500"/>
          </a:xfrm>
          <a:prstGeom prst="rect">
            <a:avLst/>
          </a:prstGeom>
        </p:spPr>
      </p:pic>
      <p:pic>
        <p:nvPicPr>
          <p:cNvPr id="8" name="Graphic 7">
            <a:extLst>
              <a:ext uri="{FF2B5EF4-FFF2-40B4-BE49-F238E27FC236}">
                <a16:creationId xmlns:a16="http://schemas.microsoft.com/office/drawing/2014/main" id="{8CDF99EF-EF7A-477D-B1BD-2757BEB867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4369923" y="40137"/>
            <a:ext cx="747025" cy="1777984"/>
          </a:xfrm>
          <a:prstGeom prst="rect">
            <a:avLst/>
          </a:prstGeom>
        </p:spPr>
      </p:pic>
      <p:sp>
        <p:nvSpPr>
          <p:cNvPr id="9" name="TextBox 8">
            <a:extLst>
              <a:ext uri="{FF2B5EF4-FFF2-40B4-BE49-F238E27FC236}">
                <a16:creationId xmlns:a16="http://schemas.microsoft.com/office/drawing/2014/main" id="{621C5A93-AECB-4E7F-A327-260F73BA34A4}"/>
              </a:ext>
            </a:extLst>
          </p:cNvPr>
          <p:cNvSpPr txBox="1"/>
          <p:nvPr/>
        </p:nvSpPr>
        <p:spPr>
          <a:xfrm>
            <a:off x="4195001" y="721380"/>
            <a:ext cx="1339224" cy="415498"/>
          </a:xfrm>
          <a:prstGeom prst="rect">
            <a:avLst/>
          </a:prstGeom>
          <a:noFill/>
        </p:spPr>
        <p:txBody>
          <a:bodyPr wrap="square">
            <a:spAutoFit/>
          </a:bodyPr>
          <a:lstStyle/>
          <a:p>
            <a:pPr algn="ctr" rtl="1"/>
            <a:r>
              <a:rPr lang="en-US" sz="1050" dirty="0"/>
              <a:t>The threat was added</a:t>
            </a:r>
          </a:p>
        </p:txBody>
      </p:sp>
      <p:pic>
        <p:nvPicPr>
          <p:cNvPr id="10" name="Graphic 9">
            <a:extLst>
              <a:ext uri="{FF2B5EF4-FFF2-40B4-BE49-F238E27FC236}">
                <a16:creationId xmlns:a16="http://schemas.microsoft.com/office/drawing/2014/main" id="{097366A6-F946-45D9-83E5-9C66678239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1656696" y="1734301"/>
            <a:ext cx="747025" cy="1183729"/>
          </a:xfrm>
          <a:prstGeom prst="rect">
            <a:avLst/>
          </a:prstGeom>
        </p:spPr>
      </p:pic>
      <p:sp>
        <p:nvSpPr>
          <p:cNvPr id="11" name="TextBox 10">
            <a:extLst>
              <a:ext uri="{FF2B5EF4-FFF2-40B4-BE49-F238E27FC236}">
                <a16:creationId xmlns:a16="http://schemas.microsoft.com/office/drawing/2014/main" id="{051E5ED6-4BF3-4E5D-800C-FABDD1774B98}"/>
              </a:ext>
            </a:extLst>
          </p:cNvPr>
          <p:cNvSpPr txBox="1"/>
          <p:nvPr/>
        </p:nvSpPr>
        <p:spPr>
          <a:xfrm>
            <a:off x="1427208" y="2183458"/>
            <a:ext cx="1339224" cy="415498"/>
          </a:xfrm>
          <a:prstGeom prst="rect">
            <a:avLst/>
          </a:prstGeom>
          <a:noFill/>
        </p:spPr>
        <p:txBody>
          <a:bodyPr wrap="square">
            <a:spAutoFit/>
          </a:bodyPr>
          <a:lstStyle/>
          <a:p>
            <a:pPr algn="ctr" rtl="1"/>
            <a:r>
              <a:rPr lang="en-US" sz="1050" dirty="0"/>
              <a:t>It is part of the model</a:t>
            </a:r>
          </a:p>
        </p:txBody>
      </p:sp>
      <p:pic>
        <p:nvPicPr>
          <p:cNvPr id="16" name="Graphic 15">
            <a:extLst>
              <a:ext uri="{FF2B5EF4-FFF2-40B4-BE49-F238E27FC236}">
                <a16:creationId xmlns:a16="http://schemas.microsoft.com/office/drawing/2014/main" id="{3D05531B-DA36-40E5-AF49-E5FF6823A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183312">
            <a:off x="7274441" y="1835375"/>
            <a:ext cx="1049259" cy="1641629"/>
          </a:xfrm>
          <a:prstGeom prst="rect">
            <a:avLst/>
          </a:prstGeom>
        </p:spPr>
      </p:pic>
      <p:sp>
        <p:nvSpPr>
          <p:cNvPr id="17" name="TextBox 16">
            <a:extLst>
              <a:ext uri="{FF2B5EF4-FFF2-40B4-BE49-F238E27FC236}">
                <a16:creationId xmlns:a16="http://schemas.microsoft.com/office/drawing/2014/main" id="{752AA4ED-6C14-4566-B4F1-01221F63DE75}"/>
              </a:ext>
            </a:extLst>
          </p:cNvPr>
          <p:cNvSpPr txBox="1"/>
          <p:nvPr/>
        </p:nvSpPr>
        <p:spPr>
          <a:xfrm>
            <a:off x="7052564" y="2415882"/>
            <a:ext cx="1339224" cy="415498"/>
          </a:xfrm>
          <a:prstGeom prst="rect">
            <a:avLst/>
          </a:prstGeom>
          <a:noFill/>
        </p:spPr>
        <p:txBody>
          <a:bodyPr wrap="square">
            <a:spAutoFit/>
          </a:bodyPr>
          <a:lstStyle/>
          <a:p>
            <a:pPr algn="ctr" rtl="1"/>
            <a:r>
              <a:rPr lang="en-US" sz="1050" dirty="0"/>
              <a:t>All the relevant data is here</a:t>
            </a:r>
          </a:p>
        </p:txBody>
      </p:sp>
    </p:spTree>
    <p:extLst>
      <p:ext uri="{BB962C8B-B14F-4D97-AF65-F5344CB8AC3E}">
        <p14:creationId xmlns:p14="http://schemas.microsoft.com/office/powerpoint/2010/main" val="40689838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21BD6D-3113-44B2-ADFD-DFC2183BA97B}"/>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DBFC2662-4344-41B7-A7B9-2794262CB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flipV="1">
            <a:off x="3049422" y="1727346"/>
            <a:ext cx="977321" cy="2014591"/>
          </a:xfrm>
          <a:prstGeom prst="rect">
            <a:avLst/>
          </a:prstGeom>
        </p:spPr>
      </p:pic>
      <p:sp>
        <p:nvSpPr>
          <p:cNvPr id="7" name="TextBox 6">
            <a:extLst>
              <a:ext uri="{FF2B5EF4-FFF2-40B4-BE49-F238E27FC236}">
                <a16:creationId xmlns:a16="http://schemas.microsoft.com/office/drawing/2014/main" id="{57315D6C-81FD-444A-A3F4-A08A787EDAEB}"/>
              </a:ext>
            </a:extLst>
          </p:cNvPr>
          <p:cNvSpPr txBox="1"/>
          <p:nvPr/>
        </p:nvSpPr>
        <p:spPr>
          <a:xfrm flipH="1">
            <a:off x="2779360" y="2499742"/>
            <a:ext cx="1517443" cy="577081"/>
          </a:xfrm>
          <a:prstGeom prst="rect">
            <a:avLst/>
          </a:prstGeom>
          <a:noFill/>
        </p:spPr>
        <p:txBody>
          <a:bodyPr wrap="square">
            <a:spAutoFit/>
          </a:bodyPr>
          <a:lstStyle/>
          <a:p>
            <a:pPr algn="ctr" rtl="1"/>
            <a:r>
              <a:rPr lang="en-US" sz="1050" dirty="0"/>
              <a:t>The control can be moved to the relevant component</a:t>
            </a:r>
          </a:p>
        </p:txBody>
      </p:sp>
    </p:spTree>
    <p:extLst>
      <p:ext uri="{BB962C8B-B14F-4D97-AF65-F5344CB8AC3E}">
        <p14:creationId xmlns:p14="http://schemas.microsoft.com/office/powerpoint/2010/main" val="408672996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8AE9A3-3BC3-4C4A-ABD2-837EEDED8F1B}"/>
              </a:ext>
            </a:extLst>
          </p:cNvPr>
          <p:cNvPicPr>
            <a:picLocks noChangeAspect="1"/>
          </p:cNvPicPr>
          <p:nvPr/>
        </p:nvPicPr>
        <p:blipFill rotWithShape="1">
          <a:blip r:embed="rId2"/>
          <a:srcRect b="3800"/>
          <a:stretch/>
        </p:blipFill>
        <p:spPr>
          <a:xfrm>
            <a:off x="0" y="0"/>
            <a:ext cx="9144000" cy="5143500"/>
          </a:xfrm>
          <a:prstGeom prst="rect">
            <a:avLst/>
          </a:prstGeom>
        </p:spPr>
      </p:pic>
      <p:pic>
        <p:nvPicPr>
          <p:cNvPr id="6" name="Graphic 5">
            <a:extLst>
              <a:ext uri="{FF2B5EF4-FFF2-40B4-BE49-F238E27FC236}">
                <a16:creationId xmlns:a16="http://schemas.microsoft.com/office/drawing/2014/main" id="{344CC274-7DA3-4E05-BB7E-17593C8177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6783845" y="1842405"/>
            <a:ext cx="977321" cy="2325642"/>
          </a:xfrm>
          <a:prstGeom prst="rect">
            <a:avLst/>
          </a:prstGeom>
        </p:spPr>
      </p:pic>
      <p:sp>
        <p:nvSpPr>
          <p:cNvPr id="7" name="TextBox 6">
            <a:extLst>
              <a:ext uri="{FF2B5EF4-FFF2-40B4-BE49-F238E27FC236}">
                <a16:creationId xmlns:a16="http://schemas.microsoft.com/office/drawing/2014/main" id="{2CBFC450-FF7A-4681-9857-9ABC9728AB2D}"/>
              </a:ext>
            </a:extLst>
          </p:cNvPr>
          <p:cNvSpPr txBox="1"/>
          <p:nvPr/>
        </p:nvSpPr>
        <p:spPr>
          <a:xfrm>
            <a:off x="6660232" y="2716685"/>
            <a:ext cx="1584176" cy="577081"/>
          </a:xfrm>
          <a:prstGeom prst="rect">
            <a:avLst/>
          </a:prstGeom>
          <a:noFill/>
        </p:spPr>
        <p:txBody>
          <a:bodyPr wrap="square">
            <a:spAutoFit/>
          </a:bodyPr>
          <a:lstStyle/>
          <a:p>
            <a:pPr algn="ctr" rtl="1"/>
            <a:r>
              <a:rPr lang="en-US" sz="1050" dirty="0"/>
              <a:t>Threat allocations can be decomposed as an attack chain</a:t>
            </a:r>
            <a:endParaRPr lang="he-IL" sz="1050" dirty="0"/>
          </a:p>
        </p:txBody>
      </p:sp>
    </p:spTree>
    <p:extLst>
      <p:ext uri="{BB962C8B-B14F-4D97-AF65-F5344CB8AC3E}">
        <p14:creationId xmlns:p14="http://schemas.microsoft.com/office/powerpoint/2010/main" val="328603344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32AA58-60C2-48FD-8911-665DB2AA80A7}"/>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2BBCE628-BEED-4D27-B622-B5FB8047A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5415694" y="2276611"/>
            <a:ext cx="977321" cy="2325642"/>
          </a:xfrm>
          <a:prstGeom prst="rect">
            <a:avLst/>
          </a:prstGeom>
        </p:spPr>
      </p:pic>
      <p:sp>
        <p:nvSpPr>
          <p:cNvPr id="7" name="TextBox 6">
            <a:extLst>
              <a:ext uri="{FF2B5EF4-FFF2-40B4-BE49-F238E27FC236}">
                <a16:creationId xmlns:a16="http://schemas.microsoft.com/office/drawing/2014/main" id="{C990CE92-7EC4-4FE4-9DD8-6A4A3BCB83F0}"/>
              </a:ext>
            </a:extLst>
          </p:cNvPr>
          <p:cNvSpPr txBox="1"/>
          <p:nvPr/>
        </p:nvSpPr>
        <p:spPr>
          <a:xfrm>
            <a:off x="5220072" y="3219822"/>
            <a:ext cx="1584176" cy="415498"/>
          </a:xfrm>
          <a:prstGeom prst="rect">
            <a:avLst/>
          </a:prstGeom>
          <a:noFill/>
        </p:spPr>
        <p:txBody>
          <a:bodyPr wrap="square">
            <a:spAutoFit/>
          </a:bodyPr>
          <a:lstStyle/>
          <a:p>
            <a:pPr algn="ctr" rtl="1"/>
            <a:r>
              <a:rPr lang="en-US" sz="1050" dirty="0"/>
              <a:t>Each step related to threat allocation</a:t>
            </a:r>
            <a:endParaRPr lang="he-IL" sz="1050" dirty="0"/>
          </a:p>
        </p:txBody>
      </p:sp>
    </p:spTree>
    <p:extLst>
      <p:ext uri="{BB962C8B-B14F-4D97-AF65-F5344CB8AC3E}">
        <p14:creationId xmlns:p14="http://schemas.microsoft.com/office/powerpoint/2010/main" val="32906500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8C350B-B679-490F-9236-F461C90206F9}"/>
              </a:ext>
            </a:extLst>
          </p:cNvPr>
          <p:cNvPicPr>
            <a:picLocks noChangeAspect="1"/>
          </p:cNvPicPr>
          <p:nvPr/>
        </p:nvPicPr>
        <p:blipFill>
          <a:blip r:embed="rId2"/>
          <a:stretch>
            <a:fillRect/>
          </a:stretch>
        </p:blipFill>
        <p:spPr>
          <a:xfrm>
            <a:off x="11379" y="51470"/>
            <a:ext cx="9132621" cy="5143500"/>
          </a:xfrm>
          <a:prstGeom prst="rect">
            <a:avLst/>
          </a:prstGeom>
        </p:spPr>
      </p:pic>
      <p:pic>
        <p:nvPicPr>
          <p:cNvPr id="6" name="Graphic 5">
            <a:extLst>
              <a:ext uri="{FF2B5EF4-FFF2-40B4-BE49-F238E27FC236}">
                <a16:creationId xmlns:a16="http://schemas.microsoft.com/office/drawing/2014/main" id="{BA3E6701-902A-4ADD-AFF4-CAEC2192D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35720">
            <a:off x="5199669" y="3063686"/>
            <a:ext cx="977321" cy="2325642"/>
          </a:xfrm>
          <a:prstGeom prst="rect">
            <a:avLst/>
          </a:prstGeom>
        </p:spPr>
      </p:pic>
      <p:sp>
        <p:nvSpPr>
          <p:cNvPr id="7" name="TextBox 6">
            <a:extLst>
              <a:ext uri="{FF2B5EF4-FFF2-40B4-BE49-F238E27FC236}">
                <a16:creationId xmlns:a16="http://schemas.microsoft.com/office/drawing/2014/main" id="{7F4DAAAE-C782-42AA-B94F-215BAD791615}"/>
              </a:ext>
            </a:extLst>
          </p:cNvPr>
          <p:cNvSpPr txBox="1"/>
          <p:nvPr/>
        </p:nvSpPr>
        <p:spPr>
          <a:xfrm>
            <a:off x="5004047" y="4006897"/>
            <a:ext cx="1584176" cy="577081"/>
          </a:xfrm>
          <a:prstGeom prst="rect">
            <a:avLst/>
          </a:prstGeom>
          <a:noFill/>
        </p:spPr>
        <p:txBody>
          <a:bodyPr wrap="square">
            <a:spAutoFit/>
          </a:bodyPr>
          <a:lstStyle/>
          <a:p>
            <a:pPr algn="ctr" rtl="1"/>
            <a:r>
              <a:rPr lang="en-US" sz="1050" dirty="0"/>
              <a:t>Suggest computed difficulty for the maim threat allocation</a:t>
            </a:r>
            <a:endParaRPr lang="he-IL" sz="1050" dirty="0"/>
          </a:p>
        </p:txBody>
      </p:sp>
    </p:spTree>
    <p:extLst>
      <p:ext uri="{BB962C8B-B14F-4D97-AF65-F5344CB8AC3E}">
        <p14:creationId xmlns:p14="http://schemas.microsoft.com/office/powerpoint/2010/main" val="426198818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9C4DF8-03C6-4A45-BC9E-1685755CA400}"/>
              </a:ext>
            </a:extLst>
          </p:cNvPr>
          <p:cNvPicPr>
            <a:picLocks noChangeAspect="1"/>
          </p:cNvPicPr>
          <p:nvPr/>
        </p:nvPicPr>
        <p:blipFill>
          <a:blip r:embed="rId2"/>
          <a:stretch>
            <a:fillRect/>
          </a:stretch>
        </p:blipFill>
        <p:spPr>
          <a:xfrm>
            <a:off x="0" y="10046"/>
            <a:ext cx="9144000" cy="5143500"/>
          </a:xfrm>
          <a:prstGeom prst="rect">
            <a:avLst/>
          </a:prstGeom>
        </p:spPr>
      </p:pic>
      <p:pic>
        <p:nvPicPr>
          <p:cNvPr id="6" name="Graphic 5">
            <a:extLst>
              <a:ext uri="{FF2B5EF4-FFF2-40B4-BE49-F238E27FC236}">
                <a16:creationId xmlns:a16="http://schemas.microsoft.com/office/drawing/2014/main" id="{8F7C6A8F-37F8-4F4C-91DB-E5E3D8459F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731411" y="3492460"/>
            <a:ext cx="977321" cy="2016224"/>
          </a:xfrm>
          <a:prstGeom prst="rect">
            <a:avLst/>
          </a:prstGeom>
        </p:spPr>
      </p:pic>
      <p:sp>
        <p:nvSpPr>
          <p:cNvPr id="7" name="TextBox 6">
            <a:extLst>
              <a:ext uri="{FF2B5EF4-FFF2-40B4-BE49-F238E27FC236}">
                <a16:creationId xmlns:a16="http://schemas.microsoft.com/office/drawing/2014/main" id="{2B9DECBE-05E7-4F07-9AAF-1BDEA0811476}"/>
              </a:ext>
            </a:extLst>
          </p:cNvPr>
          <p:cNvSpPr txBox="1"/>
          <p:nvPr/>
        </p:nvSpPr>
        <p:spPr>
          <a:xfrm>
            <a:off x="4572000" y="4292823"/>
            <a:ext cx="1584176" cy="415498"/>
          </a:xfrm>
          <a:prstGeom prst="rect">
            <a:avLst/>
          </a:prstGeom>
          <a:noFill/>
        </p:spPr>
        <p:txBody>
          <a:bodyPr wrap="square">
            <a:spAutoFit/>
          </a:bodyPr>
          <a:lstStyle/>
          <a:p>
            <a:pPr algn="ctr" rtl="1"/>
            <a:r>
              <a:rPr lang="en-US" sz="1050" dirty="0"/>
              <a:t>Synchronized with the maim diagram</a:t>
            </a:r>
            <a:endParaRPr lang="he-IL" sz="1050" dirty="0"/>
          </a:p>
        </p:txBody>
      </p:sp>
      <p:pic>
        <p:nvPicPr>
          <p:cNvPr id="8" name="Graphic 7">
            <a:extLst>
              <a:ext uri="{FF2B5EF4-FFF2-40B4-BE49-F238E27FC236}">
                <a16:creationId xmlns:a16="http://schemas.microsoft.com/office/drawing/2014/main" id="{07AF32FF-52B2-4B1A-87C3-E0AAEB6AB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V="1">
            <a:off x="7223287" y="3574617"/>
            <a:ext cx="925611" cy="2088230"/>
          </a:xfrm>
          <a:prstGeom prst="rect">
            <a:avLst/>
          </a:prstGeom>
        </p:spPr>
      </p:pic>
      <p:sp>
        <p:nvSpPr>
          <p:cNvPr id="9" name="TextBox 8">
            <a:extLst>
              <a:ext uri="{FF2B5EF4-FFF2-40B4-BE49-F238E27FC236}">
                <a16:creationId xmlns:a16="http://schemas.microsoft.com/office/drawing/2014/main" id="{0B524280-967D-42B2-9CF8-088F3080CBF2}"/>
              </a:ext>
            </a:extLst>
          </p:cNvPr>
          <p:cNvSpPr txBox="1"/>
          <p:nvPr/>
        </p:nvSpPr>
        <p:spPr>
          <a:xfrm>
            <a:off x="6803740" y="4410983"/>
            <a:ext cx="1584176" cy="253916"/>
          </a:xfrm>
          <a:prstGeom prst="rect">
            <a:avLst/>
          </a:prstGeom>
          <a:noFill/>
        </p:spPr>
        <p:txBody>
          <a:bodyPr wrap="square">
            <a:spAutoFit/>
          </a:bodyPr>
          <a:lstStyle/>
          <a:p>
            <a:pPr algn="ctr" rtl="1"/>
            <a:r>
              <a:rPr lang="en-US" sz="1050" dirty="0"/>
              <a:t>Can be adopt </a:t>
            </a:r>
            <a:endParaRPr lang="he-IL" sz="1050" dirty="0"/>
          </a:p>
        </p:txBody>
      </p:sp>
    </p:spTree>
    <p:extLst>
      <p:ext uri="{BB962C8B-B14F-4D97-AF65-F5344CB8AC3E}">
        <p14:creationId xmlns:p14="http://schemas.microsoft.com/office/powerpoint/2010/main" val="391395243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DE46E6-0A69-44C9-AA93-71F9948E79E2}"/>
              </a:ext>
            </a:extLst>
          </p:cNvPr>
          <p:cNvPicPr>
            <a:picLocks noChangeAspect="1"/>
          </p:cNvPicPr>
          <p:nvPr/>
        </p:nvPicPr>
        <p:blipFill>
          <a:blip r:embed="rId2"/>
          <a:stretch>
            <a:fillRect/>
          </a:stretch>
        </p:blipFill>
        <p:spPr>
          <a:xfrm>
            <a:off x="19536" y="0"/>
            <a:ext cx="9124464" cy="5143500"/>
          </a:xfrm>
          <a:prstGeom prst="rect">
            <a:avLst/>
          </a:prstGeom>
        </p:spPr>
      </p:pic>
      <p:pic>
        <p:nvPicPr>
          <p:cNvPr id="6" name="Graphic 5">
            <a:extLst>
              <a:ext uri="{FF2B5EF4-FFF2-40B4-BE49-F238E27FC236}">
                <a16:creationId xmlns:a16="http://schemas.microsoft.com/office/drawing/2014/main" id="{CE0F506B-5634-4C9C-B607-4A7F34879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167826">
            <a:off x="4006286" y="3173201"/>
            <a:ext cx="977321" cy="1314798"/>
          </a:xfrm>
          <a:prstGeom prst="rect">
            <a:avLst/>
          </a:prstGeom>
        </p:spPr>
      </p:pic>
      <p:sp>
        <p:nvSpPr>
          <p:cNvPr id="7" name="TextBox 6">
            <a:extLst>
              <a:ext uri="{FF2B5EF4-FFF2-40B4-BE49-F238E27FC236}">
                <a16:creationId xmlns:a16="http://schemas.microsoft.com/office/drawing/2014/main" id="{54726569-B868-4EBB-9319-47B6FBF303EC}"/>
              </a:ext>
            </a:extLst>
          </p:cNvPr>
          <p:cNvSpPr txBox="1"/>
          <p:nvPr/>
        </p:nvSpPr>
        <p:spPr>
          <a:xfrm>
            <a:off x="4026893" y="3579862"/>
            <a:ext cx="936105" cy="415498"/>
          </a:xfrm>
          <a:prstGeom prst="rect">
            <a:avLst/>
          </a:prstGeom>
          <a:noFill/>
        </p:spPr>
        <p:txBody>
          <a:bodyPr wrap="square">
            <a:spAutoFit/>
          </a:bodyPr>
          <a:lstStyle/>
          <a:p>
            <a:pPr algn="ctr" rtl="1"/>
            <a:r>
              <a:rPr lang="en-US" sz="1050" dirty="0"/>
              <a:t>Calculated difficulty</a:t>
            </a:r>
            <a:endParaRPr lang="he-IL" sz="1050" dirty="0"/>
          </a:p>
        </p:txBody>
      </p:sp>
    </p:spTree>
    <p:extLst>
      <p:ext uri="{BB962C8B-B14F-4D97-AF65-F5344CB8AC3E}">
        <p14:creationId xmlns:p14="http://schemas.microsoft.com/office/powerpoint/2010/main" val="86125674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70916-BE82-44CA-BF34-8FA0639C4610}"/>
              </a:ext>
            </a:extLst>
          </p:cNvPr>
          <p:cNvPicPr>
            <a:picLocks noChangeAspect="1"/>
          </p:cNvPicPr>
          <p:nvPr/>
        </p:nvPicPr>
        <p:blipFill>
          <a:blip r:embed="rId2"/>
          <a:stretch>
            <a:fillRect/>
          </a:stretch>
        </p:blipFill>
        <p:spPr>
          <a:xfrm>
            <a:off x="0" y="18926"/>
            <a:ext cx="9144000" cy="5143500"/>
          </a:xfrm>
          <a:prstGeom prst="rect">
            <a:avLst/>
          </a:prstGeom>
        </p:spPr>
      </p:pic>
      <p:pic>
        <p:nvPicPr>
          <p:cNvPr id="6" name="Graphic 5">
            <a:extLst>
              <a:ext uri="{FF2B5EF4-FFF2-40B4-BE49-F238E27FC236}">
                <a16:creationId xmlns:a16="http://schemas.microsoft.com/office/drawing/2014/main" id="{466BE1DB-35F1-4810-B274-12316F024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492688" y="396094"/>
            <a:ext cx="1384616" cy="2390636"/>
          </a:xfrm>
          <a:prstGeom prst="rect">
            <a:avLst/>
          </a:prstGeom>
        </p:spPr>
      </p:pic>
      <p:sp>
        <p:nvSpPr>
          <p:cNvPr id="7" name="TextBox 6">
            <a:extLst>
              <a:ext uri="{FF2B5EF4-FFF2-40B4-BE49-F238E27FC236}">
                <a16:creationId xmlns:a16="http://schemas.microsoft.com/office/drawing/2014/main" id="{D46C5FEE-08C6-460E-90EB-B81B965302F7}"/>
              </a:ext>
            </a:extLst>
          </p:cNvPr>
          <p:cNvSpPr txBox="1"/>
          <p:nvPr/>
        </p:nvSpPr>
        <p:spPr>
          <a:xfrm>
            <a:off x="5652120" y="1383663"/>
            <a:ext cx="1512168" cy="577081"/>
          </a:xfrm>
          <a:prstGeom prst="rect">
            <a:avLst/>
          </a:prstGeom>
          <a:noFill/>
        </p:spPr>
        <p:txBody>
          <a:bodyPr wrap="square">
            <a:spAutoFit/>
          </a:bodyPr>
          <a:lstStyle/>
          <a:p>
            <a:pPr algn="ctr" rtl="1"/>
            <a:r>
              <a:rPr lang="en-US" sz="1050" dirty="0"/>
              <a:t>Risk management summary updated with the new difficulty </a:t>
            </a:r>
            <a:endParaRPr lang="he-IL" sz="1050" dirty="0"/>
          </a:p>
        </p:txBody>
      </p:sp>
    </p:spTree>
    <p:extLst>
      <p:ext uri="{BB962C8B-B14F-4D97-AF65-F5344CB8AC3E}">
        <p14:creationId xmlns:p14="http://schemas.microsoft.com/office/powerpoint/2010/main" val="27129403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F24149-C708-4CEC-AFD5-A0C46B92051B}"/>
              </a:ext>
            </a:extLst>
          </p:cNvPr>
          <p:cNvPicPr>
            <a:picLocks noGrp="1" noChangeAspect="1"/>
          </p:cNvPicPr>
          <p:nvPr>
            <p:ph idx="1"/>
          </p:nvPr>
        </p:nvPicPr>
        <p:blipFill rotWithShape="1">
          <a:blip r:embed="rId2"/>
          <a:srcRect b="5134"/>
          <a:stretch/>
        </p:blipFill>
        <p:spPr>
          <a:xfrm>
            <a:off x="4604" y="0"/>
            <a:ext cx="9139396" cy="5143500"/>
          </a:xfrm>
        </p:spPr>
      </p:pic>
      <p:pic>
        <p:nvPicPr>
          <p:cNvPr id="6" name="Graphic 5">
            <a:extLst>
              <a:ext uri="{FF2B5EF4-FFF2-40B4-BE49-F238E27FC236}">
                <a16:creationId xmlns:a16="http://schemas.microsoft.com/office/drawing/2014/main" id="{63C95175-82F8-40C5-AC2D-A651E17D3F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89164" flipH="1">
            <a:off x="1649694" y="1813791"/>
            <a:ext cx="1417876" cy="1546480"/>
          </a:xfrm>
          <a:prstGeom prst="rect">
            <a:avLst/>
          </a:prstGeom>
        </p:spPr>
      </p:pic>
      <p:sp>
        <p:nvSpPr>
          <p:cNvPr id="7" name="TextBox 6">
            <a:extLst>
              <a:ext uri="{FF2B5EF4-FFF2-40B4-BE49-F238E27FC236}">
                <a16:creationId xmlns:a16="http://schemas.microsoft.com/office/drawing/2014/main" id="{C78DEE45-C300-401C-9AFC-E4BE1C7D670D}"/>
              </a:ext>
            </a:extLst>
          </p:cNvPr>
          <p:cNvSpPr txBox="1"/>
          <p:nvPr/>
        </p:nvSpPr>
        <p:spPr>
          <a:xfrm>
            <a:off x="1651793" y="2427734"/>
            <a:ext cx="1413677" cy="577081"/>
          </a:xfrm>
          <a:prstGeom prst="rect">
            <a:avLst/>
          </a:prstGeom>
          <a:noFill/>
        </p:spPr>
        <p:txBody>
          <a:bodyPr wrap="square">
            <a:spAutoFit/>
          </a:bodyPr>
          <a:lstStyle/>
          <a:p>
            <a:pPr algn="ctr" rtl="1"/>
            <a:r>
              <a:rPr lang="en-US" sz="1050" dirty="0"/>
              <a:t>Controls to components tracking</a:t>
            </a:r>
            <a:endParaRPr lang="he-IL" sz="1050" dirty="0"/>
          </a:p>
        </p:txBody>
      </p:sp>
    </p:spTree>
    <p:extLst>
      <p:ext uri="{BB962C8B-B14F-4D97-AF65-F5344CB8AC3E}">
        <p14:creationId xmlns:p14="http://schemas.microsoft.com/office/powerpoint/2010/main" val="135761729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p:txBody>
          <a:bodyPr/>
          <a:lstStyle/>
          <a:p>
            <a:r>
              <a:rPr lang="en-US" dirty="0"/>
              <a:t>Demonstration</a:t>
            </a:r>
            <a:endParaRPr lang="en-GB" dirty="0"/>
          </a:p>
        </p:txBody>
      </p:sp>
      <p:sp>
        <p:nvSpPr>
          <p:cNvPr id="3" name="Subtitle 2"/>
          <p:cNvSpPr>
            <a:spLocks noGrp="1"/>
          </p:cNvSpPr>
          <p:nvPr>
            <p:ph type="subTitle" idx="1"/>
          </p:nvPr>
        </p:nvSpPr>
        <p:spPr/>
        <p:txBody>
          <a:bodyPr/>
          <a:lstStyle/>
          <a:p>
            <a:endParaRPr lang="he-IL"/>
          </a:p>
        </p:txBody>
      </p:sp>
      <p:sp>
        <p:nvSpPr>
          <p:cNvPr id="2" name="מלבן 1"/>
          <p:cNvSpPr/>
          <p:nvPr/>
        </p:nvSpPr>
        <p:spPr>
          <a:xfrm>
            <a:off x="369948" y="3435846"/>
            <a:ext cx="8404104" cy="5584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dirty="0">
                <a:solidFill>
                  <a:srgbClr val="FFFFFF"/>
                </a:solidFill>
              </a:rPr>
              <a:t>System cybersecurity analysis using TRADES Tool</a:t>
            </a:r>
          </a:p>
        </p:txBody>
      </p:sp>
    </p:spTree>
    <p:extLst>
      <p:ext uri="{BB962C8B-B14F-4D97-AF65-F5344CB8AC3E}">
        <p14:creationId xmlns:p14="http://schemas.microsoft.com/office/powerpoint/2010/main" val="3156616810"/>
      </p:ext>
    </p:extLst>
  </p:cSld>
  <p:clrMapOvr>
    <a:masterClrMapping/>
  </p:clrMapOvr>
  <mc:AlternateContent xmlns:mc="http://schemas.openxmlformats.org/markup-compatibility/2006" xmlns:p14="http://schemas.microsoft.com/office/powerpoint/2010/main">
    <mc:Choice Requires="p14">
      <p:transition p14:dur="0"/>
    </mc:Choice>
    <mc:Fallback xmlns:p15="http://schemas.microsoft.com/office/powerpoint/2012/main"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577CB-E459-4F37-90DA-D345DBC4FB3F}"/>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519B1097-484A-44AD-B460-C34CAF1C3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994890" y="556572"/>
            <a:ext cx="1384616" cy="2390636"/>
          </a:xfrm>
          <a:prstGeom prst="rect">
            <a:avLst/>
          </a:prstGeom>
        </p:spPr>
      </p:pic>
      <p:sp>
        <p:nvSpPr>
          <p:cNvPr id="7" name="TextBox 6">
            <a:extLst>
              <a:ext uri="{FF2B5EF4-FFF2-40B4-BE49-F238E27FC236}">
                <a16:creationId xmlns:a16="http://schemas.microsoft.com/office/drawing/2014/main" id="{147A2692-A168-48E2-9ED8-80A99777F062}"/>
              </a:ext>
            </a:extLst>
          </p:cNvPr>
          <p:cNvSpPr txBox="1"/>
          <p:nvPr/>
        </p:nvSpPr>
        <p:spPr>
          <a:xfrm>
            <a:off x="4067944" y="1463349"/>
            <a:ext cx="1512168" cy="415498"/>
          </a:xfrm>
          <a:prstGeom prst="rect">
            <a:avLst/>
          </a:prstGeom>
          <a:noFill/>
        </p:spPr>
        <p:txBody>
          <a:bodyPr wrap="square">
            <a:spAutoFit/>
          </a:bodyPr>
          <a:lstStyle/>
          <a:p>
            <a:pPr algn="ctr" rtl="1"/>
            <a:r>
              <a:rPr lang="en-US" sz="1050" dirty="0"/>
              <a:t>Helps you to understand the details</a:t>
            </a:r>
            <a:endParaRPr lang="he-IL" sz="1050" dirty="0"/>
          </a:p>
        </p:txBody>
      </p:sp>
    </p:spTree>
    <p:extLst>
      <p:ext uri="{BB962C8B-B14F-4D97-AF65-F5344CB8AC3E}">
        <p14:creationId xmlns:p14="http://schemas.microsoft.com/office/powerpoint/2010/main" val="80403181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9AE9E-CE95-44C5-85AE-A548C539A62C}"/>
              </a:ext>
            </a:extLst>
          </p:cNvPr>
          <p:cNvPicPr>
            <a:picLocks noChangeAspect="1"/>
          </p:cNvPicPr>
          <p:nvPr/>
        </p:nvPicPr>
        <p:blipFill rotWithShape="1">
          <a:blip r:embed="rId2"/>
          <a:srcRect b="3800"/>
          <a:stretch/>
        </p:blipFill>
        <p:spPr>
          <a:xfrm>
            <a:off x="0" y="0"/>
            <a:ext cx="9144000" cy="5143500"/>
          </a:xfrm>
          <a:prstGeom prst="rect">
            <a:avLst/>
          </a:prstGeom>
        </p:spPr>
      </p:pic>
      <p:pic>
        <p:nvPicPr>
          <p:cNvPr id="6" name="Graphic 5">
            <a:extLst>
              <a:ext uri="{FF2B5EF4-FFF2-40B4-BE49-F238E27FC236}">
                <a16:creationId xmlns:a16="http://schemas.microsoft.com/office/drawing/2014/main" id="{0D26CCD0-17DE-4082-9403-C6ABF92EC0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367644" y="1167594"/>
            <a:ext cx="1152128" cy="1800200"/>
          </a:xfrm>
          <a:prstGeom prst="rect">
            <a:avLst/>
          </a:prstGeom>
        </p:spPr>
      </p:pic>
      <p:sp>
        <p:nvSpPr>
          <p:cNvPr id="7" name="TextBox 6">
            <a:extLst>
              <a:ext uri="{FF2B5EF4-FFF2-40B4-BE49-F238E27FC236}">
                <a16:creationId xmlns:a16="http://schemas.microsoft.com/office/drawing/2014/main" id="{15052DBB-9A3F-4596-B23F-4BC929326618}"/>
              </a:ext>
            </a:extLst>
          </p:cNvPr>
          <p:cNvSpPr txBox="1"/>
          <p:nvPr/>
        </p:nvSpPr>
        <p:spPr>
          <a:xfrm>
            <a:off x="1331640" y="1814605"/>
            <a:ext cx="1368152" cy="900246"/>
          </a:xfrm>
          <a:prstGeom prst="rect">
            <a:avLst/>
          </a:prstGeom>
          <a:noFill/>
        </p:spPr>
        <p:txBody>
          <a:bodyPr wrap="square">
            <a:spAutoFit/>
          </a:bodyPr>
          <a:lstStyle/>
          <a:p>
            <a:pPr algn="ctr" rtl="1"/>
            <a:r>
              <a:rPr lang="en-US" sz="1050" dirty="0"/>
              <a:t>Word report can be generated with all the relevant data</a:t>
            </a:r>
            <a:endParaRPr lang="he-IL" sz="1050" dirty="0"/>
          </a:p>
          <a:p>
            <a:pPr algn="ctr" rtl="1"/>
            <a:endParaRPr lang="he-IL" sz="1050" dirty="0"/>
          </a:p>
          <a:p>
            <a:pPr algn="ctr" rtl="1"/>
            <a:endParaRPr lang="he-IL" sz="1050" dirty="0"/>
          </a:p>
        </p:txBody>
      </p:sp>
    </p:spTree>
    <p:extLst>
      <p:ext uri="{BB962C8B-B14F-4D97-AF65-F5344CB8AC3E}">
        <p14:creationId xmlns:p14="http://schemas.microsoft.com/office/powerpoint/2010/main" val="82992326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51AB75-74C3-4219-B9B0-69AF64B2194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5221483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AC1F71-9DC1-4E16-AAA2-A2941986A4E7}"/>
              </a:ext>
            </a:extLst>
          </p:cNvPr>
          <p:cNvPicPr>
            <a:picLocks noChangeAspect="1"/>
          </p:cNvPicPr>
          <p:nvPr/>
        </p:nvPicPr>
        <p:blipFill>
          <a:blip r:embed="rId2"/>
          <a:stretch>
            <a:fillRect/>
          </a:stretch>
        </p:blipFill>
        <p:spPr>
          <a:xfrm>
            <a:off x="0" y="0"/>
            <a:ext cx="9144000" cy="5143500"/>
          </a:xfrm>
          <a:prstGeom prst="rect">
            <a:avLst/>
          </a:prstGeom>
        </p:spPr>
      </p:pic>
      <p:pic>
        <p:nvPicPr>
          <p:cNvPr id="6" name="Graphic 5">
            <a:extLst>
              <a:ext uri="{FF2B5EF4-FFF2-40B4-BE49-F238E27FC236}">
                <a16:creationId xmlns:a16="http://schemas.microsoft.com/office/drawing/2014/main" id="{E632F852-A709-401B-9D56-8FC048314A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648380">
            <a:off x="1871699" y="338441"/>
            <a:ext cx="1152128" cy="1800200"/>
          </a:xfrm>
          <a:prstGeom prst="rect">
            <a:avLst/>
          </a:prstGeom>
        </p:spPr>
      </p:pic>
      <p:sp>
        <p:nvSpPr>
          <p:cNvPr id="7" name="TextBox 6">
            <a:extLst>
              <a:ext uri="{FF2B5EF4-FFF2-40B4-BE49-F238E27FC236}">
                <a16:creationId xmlns:a16="http://schemas.microsoft.com/office/drawing/2014/main" id="{E60FA08E-8D5D-45DA-8828-B3E46E408E68}"/>
              </a:ext>
            </a:extLst>
          </p:cNvPr>
          <p:cNvSpPr txBox="1"/>
          <p:nvPr/>
        </p:nvSpPr>
        <p:spPr>
          <a:xfrm>
            <a:off x="1835696" y="843558"/>
            <a:ext cx="1368152" cy="900246"/>
          </a:xfrm>
          <a:prstGeom prst="rect">
            <a:avLst/>
          </a:prstGeom>
          <a:noFill/>
        </p:spPr>
        <p:txBody>
          <a:bodyPr wrap="square">
            <a:spAutoFit/>
          </a:bodyPr>
          <a:lstStyle/>
          <a:p>
            <a:pPr algn="ctr" rtl="1"/>
            <a:r>
              <a:rPr lang="en-US" sz="1050" dirty="0"/>
              <a:t>Saved here and can save several versions</a:t>
            </a:r>
            <a:endParaRPr lang="he-IL" sz="1050" dirty="0"/>
          </a:p>
          <a:p>
            <a:pPr algn="ctr" rtl="1"/>
            <a:endParaRPr lang="he-IL" sz="1050" dirty="0"/>
          </a:p>
          <a:p>
            <a:pPr algn="ctr" rtl="1"/>
            <a:endParaRPr lang="he-IL" sz="1050" dirty="0"/>
          </a:p>
        </p:txBody>
      </p:sp>
    </p:spTree>
    <p:extLst>
      <p:ext uri="{BB962C8B-B14F-4D97-AF65-F5344CB8AC3E}">
        <p14:creationId xmlns:p14="http://schemas.microsoft.com/office/powerpoint/2010/main" val="59402019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3447E-0B27-4309-9EBC-3057B259C6AF}"/>
              </a:ext>
            </a:extLst>
          </p:cNvPr>
          <p:cNvPicPr>
            <a:picLocks noChangeAspect="1"/>
          </p:cNvPicPr>
          <p:nvPr/>
        </p:nvPicPr>
        <p:blipFill rotWithShape="1">
          <a:blip r:embed="rId2"/>
          <a:srcRect b="4128"/>
          <a:stretch/>
        </p:blipFill>
        <p:spPr>
          <a:xfrm>
            <a:off x="0" y="16819"/>
            <a:ext cx="9144000" cy="5126681"/>
          </a:xfrm>
          <a:prstGeom prst="rect">
            <a:avLst/>
          </a:prstGeom>
        </p:spPr>
      </p:pic>
      <p:pic>
        <p:nvPicPr>
          <p:cNvPr id="6" name="Graphic 5">
            <a:extLst>
              <a:ext uri="{FF2B5EF4-FFF2-40B4-BE49-F238E27FC236}">
                <a16:creationId xmlns:a16="http://schemas.microsoft.com/office/drawing/2014/main" id="{8DDF7B29-7D95-4E16-B8A2-25811032A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71700" y="1743658"/>
            <a:ext cx="1152128" cy="1800200"/>
          </a:xfrm>
          <a:prstGeom prst="rect">
            <a:avLst/>
          </a:prstGeom>
        </p:spPr>
      </p:pic>
      <p:sp>
        <p:nvSpPr>
          <p:cNvPr id="7" name="TextBox 6">
            <a:extLst>
              <a:ext uri="{FF2B5EF4-FFF2-40B4-BE49-F238E27FC236}">
                <a16:creationId xmlns:a16="http://schemas.microsoft.com/office/drawing/2014/main" id="{BBA45734-F2E7-4335-9E88-214878AAD6AC}"/>
              </a:ext>
            </a:extLst>
          </p:cNvPr>
          <p:cNvSpPr txBox="1"/>
          <p:nvPr/>
        </p:nvSpPr>
        <p:spPr>
          <a:xfrm>
            <a:off x="1835696" y="2390669"/>
            <a:ext cx="1368152" cy="738664"/>
          </a:xfrm>
          <a:prstGeom prst="rect">
            <a:avLst/>
          </a:prstGeom>
          <a:noFill/>
        </p:spPr>
        <p:txBody>
          <a:bodyPr wrap="square">
            <a:spAutoFit/>
          </a:bodyPr>
          <a:lstStyle/>
          <a:p>
            <a:pPr algn="ctr" rtl="1"/>
            <a:r>
              <a:rPr lang="en-US" sz="1050" dirty="0"/>
              <a:t>HTML report available</a:t>
            </a:r>
            <a:endParaRPr lang="he-IL" sz="1050" dirty="0"/>
          </a:p>
          <a:p>
            <a:pPr algn="ctr" rtl="1"/>
            <a:endParaRPr lang="he-IL" sz="1050" dirty="0"/>
          </a:p>
          <a:p>
            <a:pPr algn="ctr" rtl="1"/>
            <a:endParaRPr lang="he-IL" sz="1050" dirty="0"/>
          </a:p>
        </p:txBody>
      </p:sp>
    </p:spTree>
    <p:extLst>
      <p:ext uri="{BB962C8B-B14F-4D97-AF65-F5344CB8AC3E}">
        <p14:creationId xmlns:p14="http://schemas.microsoft.com/office/powerpoint/2010/main" val="117766825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A46F51-2964-46E5-BB0C-9371F2FD43DC}"/>
              </a:ext>
            </a:extLst>
          </p:cNvPr>
          <p:cNvPicPr>
            <a:picLocks noChangeAspect="1"/>
          </p:cNvPicPr>
          <p:nvPr/>
        </p:nvPicPr>
        <p:blipFill>
          <a:blip r:embed="rId2"/>
          <a:stretch>
            <a:fillRect/>
          </a:stretch>
        </p:blipFill>
        <p:spPr>
          <a:xfrm>
            <a:off x="0" y="0"/>
            <a:ext cx="9144000" cy="5236046"/>
          </a:xfrm>
          <a:prstGeom prst="rect">
            <a:avLst/>
          </a:prstGeom>
        </p:spPr>
      </p:pic>
      <p:pic>
        <p:nvPicPr>
          <p:cNvPr id="6" name="Graphic 5">
            <a:extLst>
              <a:ext uri="{FF2B5EF4-FFF2-40B4-BE49-F238E27FC236}">
                <a16:creationId xmlns:a16="http://schemas.microsoft.com/office/drawing/2014/main" id="{AE0D88B1-C3B1-4712-94C9-7C9B7EADBB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986897" y="1268421"/>
            <a:ext cx="720080" cy="2174610"/>
          </a:xfrm>
          <a:prstGeom prst="rect">
            <a:avLst/>
          </a:prstGeom>
        </p:spPr>
      </p:pic>
      <p:sp>
        <p:nvSpPr>
          <p:cNvPr id="7" name="TextBox 6">
            <a:extLst>
              <a:ext uri="{FF2B5EF4-FFF2-40B4-BE49-F238E27FC236}">
                <a16:creationId xmlns:a16="http://schemas.microsoft.com/office/drawing/2014/main" id="{578AC989-1A49-41E3-959D-5CA9B4E3E6B8}"/>
              </a:ext>
            </a:extLst>
          </p:cNvPr>
          <p:cNvSpPr txBox="1"/>
          <p:nvPr/>
        </p:nvSpPr>
        <p:spPr>
          <a:xfrm>
            <a:off x="1763688" y="2139702"/>
            <a:ext cx="1512168" cy="253916"/>
          </a:xfrm>
          <a:prstGeom prst="rect">
            <a:avLst/>
          </a:prstGeom>
          <a:noFill/>
        </p:spPr>
        <p:txBody>
          <a:bodyPr wrap="square">
            <a:spAutoFit/>
          </a:bodyPr>
          <a:lstStyle/>
          <a:p>
            <a:pPr algn="ctr" rtl="1"/>
            <a:r>
              <a:rPr lang="en-US" sz="1050" dirty="0"/>
              <a:t>The model tree</a:t>
            </a:r>
            <a:endParaRPr lang="he-IL" sz="1050" dirty="0"/>
          </a:p>
        </p:txBody>
      </p:sp>
      <p:pic>
        <p:nvPicPr>
          <p:cNvPr id="8" name="Graphic 7">
            <a:extLst>
              <a:ext uri="{FF2B5EF4-FFF2-40B4-BE49-F238E27FC236}">
                <a16:creationId xmlns:a16="http://schemas.microsoft.com/office/drawing/2014/main" id="{7BC94FEA-137C-4439-A524-9F589ECA9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751186" y="1438568"/>
            <a:ext cx="538172" cy="1728192"/>
          </a:xfrm>
          <a:prstGeom prst="rect">
            <a:avLst/>
          </a:prstGeom>
        </p:spPr>
      </p:pic>
      <p:sp>
        <p:nvSpPr>
          <p:cNvPr id="9" name="TextBox 8">
            <a:extLst>
              <a:ext uri="{FF2B5EF4-FFF2-40B4-BE49-F238E27FC236}">
                <a16:creationId xmlns:a16="http://schemas.microsoft.com/office/drawing/2014/main" id="{48BADAEA-4E45-47A1-8815-39850B4528E0}"/>
              </a:ext>
            </a:extLst>
          </p:cNvPr>
          <p:cNvSpPr txBox="1"/>
          <p:nvPr/>
        </p:nvSpPr>
        <p:spPr>
          <a:xfrm>
            <a:off x="6351035" y="2175706"/>
            <a:ext cx="1512168" cy="253916"/>
          </a:xfrm>
          <a:prstGeom prst="rect">
            <a:avLst/>
          </a:prstGeom>
          <a:noFill/>
        </p:spPr>
        <p:txBody>
          <a:bodyPr wrap="square">
            <a:spAutoFit/>
          </a:bodyPr>
          <a:lstStyle/>
          <a:p>
            <a:pPr algn="ctr" rtl="1"/>
            <a:r>
              <a:rPr lang="en-US" sz="1050" dirty="0"/>
              <a:t>Diagram</a:t>
            </a:r>
            <a:endParaRPr lang="he-IL" sz="1050" dirty="0"/>
          </a:p>
        </p:txBody>
      </p:sp>
      <p:pic>
        <p:nvPicPr>
          <p:cNvPr id="10" name="Graphic 9">
            <a:extLst>
              <a:ext uri="{FF2B5EF4-FFF2-40B4-BE49-F238E27FC236}">
                <a16:creationId xmlns:a16="http://schemas.microsoft.com/office/drawing/2014/main" id="{C1E98DAD-DD27-459E-8A27-9DC6A21C1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86005" y="3704932"/>
            <a:ext cx="826204" cy="1728192"/>
          </a:xfrm>
          <a:prstGeom prst="rect">
            <a:avLst/>
          </a:prstGeom>
        </p:spPr>
      </p:pic>
      <p:sp>
        <p:nvSpPr>
          <p:cNvPr id="11" name="TextBox 10">
            <a:extLst>
              <a:ext uri="{FF2B5EF4-FFF2-40B4-BE49-F238E27FC236}">
                <a16:creationId xmlns:a16="http://schemas.microsoft.com/office/drawing/2014/main" id="{254C0918-F4FB-41E3-A041-CE060AB21C0F}"/>
              </a:ext>
            </a:extLst>
          </p:cNvPr>
          <p:cNvSpPr txBox="1"/>
          <p:nvPr/>
        </p:nvSpPr>
        <p:spPr>
          <a:xfrm>
            <a:off x="6567059" y="4361279"/>
            <a:ext cx="906426" cy="415498"/>
          </a:xfrm>
          <a:prstGeom prst="rect">
            <a:avLst/>
          </a:prstGeom>
          <a:noFill/>
        </p:spPr>
        <p:txBody>
          <a:bodyPr wrap="square">
            <a:spAutoFit/>
          </a:bodyPr>
          <a:lstStyle/>
          <a:p>
            <a:pPr algn="ctr" rtl="1"/>
            <a:r>
              <a:rPr lang="en-US" sz="1050" dirty="0"/>
              <a:t>Entity's details</a:t>
            </a:r>
            <a:endParaRPr lang="he-IL" sz="1050" dirty="0"/>
          </a:p>
        </p:txBody>
      </p:sp>
    </p:spTree>
    <p:extLst>
      <p:ext uri="{BB962C8B-B14F-4D97-AF65-F5344CB8AC3E}">
        <p14:creationId xmlns:p14="http://schemas.microsoft.com/office/powerpoint/2010/main" val="14089431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he-IL" dirty="0"/>
          </a:p>
        </p:txBody>
      </p:sp>
      <p:sp>
        <p:nvSpPr>
          <p:cNvPr id="3" name="Content Placeholder 2"/>
          <p:cNvSpPr>
            <a:spLocks noGrp="1"/>
          </p:cNvSpPr>
          <p:nvPr>
            <p:ph idx="1"/>
          </p:nvPr>
        </p:nvSpPr>
        <p:spPr/>
        <p:txBody>
          <a:bodyPr>
            <a:normAutofit/>
          </a:bodyPr>
          <a:lstStyle/>
          <a:p>
            <a:pPr algn="l" rtl="0"/>
            <a:r>
              <a:rPr lang="en-US" sz="2000" dirty="0" err="1"/>
              <a:t>Elta’s</a:t>
            </a:r>
            <a:r>
              <a:rPr lang="en-US" sz="2000" dirty="0"/>
              <a:t> Cyber Division developed a state of the art methodology and tool for cybersecurity related Threat and Risk assessment</a:t>
            </a:r>
          </a:p>
          <a:p>
            <a:pPr algn="l" rtl="0"/>
            <a:r>
              <a:rPr lang="en-US" sz="2000" dirty="0"/>
              <a:t>TRADES model-based approach enables design of complex systems in a coordinated and documented manner</a:t>
            </a:r>
          </a:p>
          <a:p>
            <a:pPr algn="l" rtl="0"/>
            <a:r>
              <a:rPr lang="en-US" sz="2000" dirty="0"/>
              <a:t>TRADES domain specific modeling approach facilitates easy and efficient adoption</a:t>
            </a:r>
          </a:p>
          <a:p>
            <a:pPr algn="l" rtl="0"/>
            <a:r>
              <a:rPr lang="en-US" sz="2000" dirty="0"/>
              <a:t>TRADES supports establishing and maintaining cybersecurity aspects of the design throughout the development and operational product lifecycle</a:t>
            </a:r>
            <a:endParaRPr lang="he-IL" dirty="0"/>
          </a:p>
        </p:txBody>
      </p:sp>
    </p:spTree>
    <p:extLst>
      <p:ext uri="{BB962C8B-B14F-4D97-AF65-F5344CB8AC3E}">
        <p14:creationId xmlns:p14="http://schemas.microsoft.com/office/powerpoint/2010/main" val="7129072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CE1973-2D9C-45AE-AFD1-504F8484A36B}"/>
              </a:ext>
            </a:extLst>
          </p:cNvPr>
          <p:cNvPicPr/>
          <p:nvPr/>
        </p:nvPicPr>
        <p:blipFill>
          <a:blip r:embed="rId2"/>
          <a:stretch>
            <a:fillRect/>
          </a:stretch>
        </p:blipFill>
        <p:spPr>
          <a:xfrm>
            <a:off x="2244472" y="483518"/>
            <a:ext cx="5274310" cy="3990975"/>
          </a:xfrm>
          <a:prstGeom prst="rect">
            <a:avLst/>
          </a:prstGeom>
        </p:spPr>
      </p:pic>
      <p:pic>
        <p:nvPicPr>
          <p:cNvPr id="2" name="Graphic 1">
            <a:extLst>
              <a:ext uri="{FF2B5EF4-FFF2-40B4-BE49-F238E27FC236}">
                <a16:creationId xmlns:a16="http://schemas.microsoft.com/office/drawing/2014/main" id="{A5C80FFE-F9C2-4E93-BCFC-5365369B8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73562">
            <a:off x="5134111" y="354147"/>
            <a:ext cx="2530991" cy="1640893"/>
          </a:xfrm>
          <a:prstGeom prst="rect">
            <a:avLst/>
          </a:prstGeom>
        </p:spPr>
      </p:pic>
      <p:sp>
        <p:nvSpPr>
          <p:cNvPr id="5" name="TextBox 4">
            <a:extLst>
              <a:ext uri="{FF2B5EF4-FFF2-40B4-BE49-F238E27FC236}">
                <a16:creationId xmlns:a16="http://schemas.microsoft.com/office/drawing/2014/main" id="{D4A0732D-B9C6-44CD-85EA-0C5DFBF82C82}"/>
              </a:ext>
            </a:extLst>
          </p:cNvPr>
          <p:cNvSpPr txBox="1"/>
          <p:nvPr/>
        </p:nvSpPr>
        <p:spPr>
          <a:xfrm>
            <a:off x="5619027" y="771550"/>
            <a:ext cx="1872208" cy="646331"/>
          </a:xfrm>
          <a:prstGeom prst="rect">
            <a:avLst/>
          </a:prstGeom>
          <a:noFill/>
        </p:spPr>
        <p:txBody>
          <a:bodyPr wrap="square" rtlCol="1">
            <a:spAutoFit/>
          </a:bodyPr>
          <a:lstStyle/>
          <a:p>
            <a:pPr rtl="1"/>
            <a:r>
              <a:rPr lang="en-US" dirty="0"/>
              <a:t>Create new TRADES project</a:t>
            </a:r>
            <a:endParaRPr lang="he-IL" dirty="0"/>
          </a:p>
        </p:txBody>
      </p:sp>
    </p:spTree>
    <p:extLst>
      <p:ext uri="{BB962C8B-B14F-4D97-AF65-F5344CB8AC3E}">
        <p14:creationId xmlns:p14="http://schemas.microsoft.com/office/powerpoint/2010/main" val="283185827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FADC15-FEC3-4F05-B48E-3CD62611DE44}"/>
              </a:ext>
            </a:extLst>
          </p:cNvPr>
          <p:cNvPicPr/>
          <p:nvPr/>
        </p:nvPicPr>
        <p:blipFill>
          <a:blip r:embed="rId2"/>
          <a:stretch>
            <a:fillRect/>
          </a:stretch>
        </p:blipFill>
        <p:spPr>
          <a:xfrm>
            <a:off x="1808290" y="987574"/>
            <a:ext cx="4895850" cy="3038475"/>
          </a:xfrm>
          <a:prstGeom prst="rect">
            <a:avLst/>
          </a:prstGeom>
        </p:spPr>
      </p:pic>
      <p:sp>
        <p:nvSpPr>
          <p:cNvPr id="5" name="TextBox 4">
            <a:extLst>
              <a:ext uri="{FF2B5EF4-FFF2-40B4-BE49-F238E27FC236}">
                <a16:creationId xmlns:a16="http://schemas.microsoft.com/office/drawing/2014/main" id="{D4A0732D-B9C6-44CD-85EA-0C5DFBF82C82}"/>
              </a:ext>
            </a:extLst>
          </p:cNvPr>
          <p:cNvSpPr txBox="1"/>
          <p:nvPr/>
        </p:nvSpPr>
        <p:spPr>
          <a:xfrm>
            <a:off x="6156176" y="2787774"/>
            <a:ext cx="1872208" cy="646331"/>
          </a:xfrm>
          <a:prstGeom prst="rect">
            <a:avLst/>
          </a:prstGeom>
          <a:noFill/>
        </p:spPr>
        <p:txBody>
          <a:bodyPr wrap="square" rtlCol="1">
            <a:spAutoFit/>
          </a:bodyPr>
          <a:lstStyle/>
          <a:p>
            <a:pPr rtl="1"/>
            <a:r>
              <a:rPr lang="en-US" dirty="0"/>
              <a:t>Choose name and click Finish</a:t>
            </a:r>
            <a:endParaRPr lang="he-IL" dirty="0"/>
          </a:p>
        </p:txBody>
      </p:sp>
      <p:pic>
        <p:nvPicPr>
          <p:cNvPr id="2" name="Graphic 1">
            <a:extLst>
              <a:ext uri="{FF2B5EF4-FFF2-40B4-BE49-F238E27FC236}">
                <a16:creationId xmlns:a16="http://schemas.microsoft.com/office/drawing/2014/main" id="{A5C80FFE-F9C2-4E93-BCFC-5365369B8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73562">
            <a:off x="5643615" y="2370372"/>
            <a:ext cx="2530991" cy="1640893"/>
          </a:xfrm>
          <a:prstGeom prst="rect">
            <a:avLst/>
          </a:prstGeom>
        </p:spPr>
      </p:pic>
    </p:spTree>
    <p:extLst>
      <p:ext uri="{BB962C8B-B14F-4D97-AF65-F5344CB8AC3E}">
        <p14:creationId xmlns:p14="http://schemas.microsoft.com/office/powerpoint/2010/main" val="9835335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DDD757-2A45-452F-957C-2BAC866535DE}"/>
              </a:ext>
            </a:extLst>
          </p:cNvPr>
          <p:cNvPicPr>
            <a:picLocks noChangeAspect="1"/>
          </p:cNvPicPr>
          <p:nvPr/>
        </p:nvPicPr>
        <p:blipFill>
          <a:blip r:embed="rId2"/>
          <a:stretch>
            <a:fillRect/>
          </a:stretch>
        </p:blipFill>
        <p:spPr>
          <a:xfrm>
            <a:off x="0" y="-92546"/>
            <a:ext cx="9144000" cy="5143500"/>
          </a:xfrm>
          <a:prstGeom prst="rect">
            <a:avLst/>
          </a:prstGeom>
        </p:spPr>
      </p:pic>
      <p:pic>
        <p:nvPicPr>
          <p:cNvPr id="11" name="Graphic 10">
            <a:extLst>
              <a:ext uri="{FF2B5EF4-FFF2-40B4-BE49-F238E27FC236}">
                <a16:creationId xmlns:a16="http://schemas.microsoft.com/office/drawing/2014/main" id="{07CDCC41-75A3-4E24-AD57-EA09DFFF31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95118" flipH="1">
            <a:off x="7024295" y="965518"/>
            <a:ext cx="1481610" cy="999384"/>
          </a:xfrm>
          <a:prstGeom prst="rect">
            <a:avLst/>
          </a:prstGeom>
        </p:spPr>
      </p:pic>
      <p:sp>
        <p:nvSpPr>
          <p:cNvPr id="13" name="TextBox 12">
            <a:extLst>
              <a:ext uri="{FF2B5EF4-FFF2-40B4-BE49-F238E27FC236}">
                <a16:creationId xmlns:a16="http://schemas.microsoft.com/office/drawing/2014/main" id="{6B4E8F5B-708C-4B45-92DC-7C921F9DD9E2}"/>
              </a:ext>
            </a:extLst>
          </p:cNvPr>
          <p:cNvSpPr txBox="1"/>
          <p:nvPr/>
        </p:nvSpPr>
        <p:spPr>
          <a:xfrm>
            <a:off x="7359465" y="1131590"/>
            <a:ext cx="1028959" cy="738664"/>
          </a:xfrm>
          <a:prstGeom prst="rect">
            <a:avLst/>
          </a:prstGeom>
          <a:noFill/>
        </p:spPr>
        <p:txBody>
          <a:bodyPr wrap="square" rtlCol="1">
            <a:spAutoFit/>
          </a:bodyPr>
          <a:lstStyle/>
          <a:p>
            <a:pPr rtl="1"/>
            <a:r>
              <a:rPr lang="en-US" sz="1400" dirty="0"/>
              <a:t>Modeling toolbox</a:t>
            </a:r>
            <a:endParaRPr lang="he-IL" sz="1400" dirty="0"/>
          </a:p>
          <a:p>
            <a:pPr rtl="1"/>
            <a:endParaRPr lang="he-IL" sz="1400" dirty="0"/>
          </a:p>
        </p:txBody>
      </p:sp>
      <p:pic>
        <p:nvPicPr>
          <p:cNvPr id="14" name="Graphic 13">
            <a:extLst>
              <a:ext uri="{FF2B5EF4-FFF2-40B4-BE49-F238E27FC236}">
                <a16:creationId xmlns:a16="http://schemas.microsoft.com/office/drawing/2014/main" id="{167E9485-4AB5-4F51-AF0B-B7BC37A4B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95118">
            <a:off x="4181347" y="1127268"/>
            <a:ext cx="2051371" cy="786121"/>
          </a:xfrm>
          <a:prstGeom prst="rect">
            <a:avLst/>
          </a:prstGeom>
        </p:spPr>
      </p:pic>
      <p:sp>
        <p:nvSpPr>
          <p:cNvPr id="15" name="TextBox 14">
            <a:extLst>
              <a:ext uri="{FF2B5EF4-FFF2-40B4-BE49-F238E27FC236}">
                <a16:creationId xmlns:a16="http://schemas.microsoft.com/office/drawing/2014/main" id="{F8C473D6-CBA8-45C6-B8DD-AA360D7A113F}"/>
              </a:ext>
            </a:extLst>
          </p:cNvPr>
          <p:cNvSpPr txBox="1"/>
          <p:nvPr/>
        </p:nvSpPr>
        <p:spPr>
          <a:xfrm>
            <a:off x="4368887" y="1203598"/>
            <a:ext cx="1687862" cy="738664"/>
          </a:xfrm>
          <a:prstGeom prst="rect">
            <a:avLst/>
          </a:prstGeom>
          <a:noFill/>
        </p:spPr>
        <p:txBody>
          <a:bodyPr wrap="square" rtlCol="1">
            <a:spAutoFit/>
          </a:bodyPr>
          <a:lstStyle/>
          <a:p>
            <a:pPr algn="ctr"/>
            <a:r>
              <a:rPr lang="en-US" sz="1400" dirty="0"/>
              <a:t>Graphical modeling area</a:t>
            </a:r>
            <a:endParaRPr lang="he-IL" sz="1400" dirty="0"/>
          </a:p>
          <a:p>
            <a:pPr rtl="1"/>
            <a:endParaRPr lang="he-IL" sz="1400" dirty="0"/>
          </a:p>
        </p:txBody>
      </p:sp>
      <p:pic>
        <p:nvPicPr>
          <p:cNvPr id="16" name="Graphic 15">
            <a:extLst>
              <a:ext uri="{FF2B5EF4-FFF2-40B4-BE49-F238E27FC236}">
                <a16:creationId xmlns:a16="http://schemas.microsoft.com/office/drawing/2014/main" id="{83E1EC3E-D49E-4A2D-B2C0-97ABE1851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95118">
            <a:off x="4480951" y="3105264"/>
            <a:ext cx="2051371" cy="786121"/>
          </a:xfrm>
          <a:prstGeom prst="rect">
            <a:avLst/>
          </a:prstGeom>
        </p:spPr>
      </p:pic>
      <p:sp>
        <p:nvSpPr>
          <p:cNvPr id="17" name="TextBox 16">
            <a:extLst>
              <a:ext uri="{FF2B5EF4-FFF2-40B4-BE49-F238E27FC236}">
                <a16:creationId xmlns:a16="http://schemas.microsoft.com/office/drawing/2014/main" id="{1DD61283-8677-4DB6-B056-DADDD165BC52}"/>
              </a:ext>
            </a:extLst>
          </p:cNvPr>
          <p:cNvSpPr txBox="1"/>
          <p:nvPr/>
        </p:nvSpPr>
        <p:spPr>
          <a:xfrm>
            <a:off x="4668491" y="3251192"/>
            <a:ext cx="1687862" cy="738664"/>
          </a:xfrm>
          <a:prstGeom prst="rect">
            <a:avLst/>
          </a:prstGeom>
          <a:noFill/>
        </p:spPr>
        <p:txBody>
          <a:bodyPr wrap="square" rtlCol="1">
            <a:spAutoFit/>
          </a:bodyPr>
          <a:lstStyle/>
          <a:p>
            <a:pPr algn="ctr"/>
            <a:r>
              <a:rPr lang="en-US" sz="1400" dirty="0"/>
              <a:t>Model element properties</a:t>
            </a:r>
            <a:endParaRPr lang="he-IL" sz="1400" dirty="0"/>
          </a:p>
          <a:p>
            <a:pPr rtl="1"/>
            <a:endParaRPr lang="he-IL" sz="1400" dirty="0"/>
          </a:p>
        </p:txBody>
      </p:sp>
      <p:pic>
        <p:nvPicPr>
          <p:cNvPr id="18" name="Graphic 17">
            <a:extLst>
              <a:ext uri="{FF2B5EF4-FFF2-40B4-BE49-F238E27FC236}">
                <a16:creationId xmlns:a16="http://schemas.microsoft.com/office/drawing/2014/main" id="{A762139B-3B07-4A58-A33B-5723026C9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0227" y="753849"/>
            <a:ext cx="1425185" cy="999384"/>
          </a:xfrm>
          <a:prstGeom prst="rect">
            <a:avLst/>
          </a:prstGeom>
        </p:spPr>
      </p:pic>
      <p:sp>
        <p:nvSpPr>
          <p:cNvPr id="19" name="TextBox 18">
            <a:extLst>
              <a:ext uri="{FF2B5EF4-FFF2-40B4-BE49-F238E27FC236}">
                <a16:creationId xmlns:a16="http://schemas.microsoft.com/office/drawing/2014/main" id="{5D01A89C-81E8-4A46-A2B9-B4299E15D023}"/>
              </a:ext>
            </a:extLst>
          </p:cNvPr>
          <p:cNvSpPr txBox="1"/>
          <p:nvPr/>
        </p:nvSpPr>
        <p:spPr>
          <a:xfrm>
            <a:off x="2267744" y="915566"/>
            <a:ext cx="1028959" cy="738664"/>
          </a:xfrm>
          <a:prstGeom prst="rect">
            <a:avLst/>
          </a:prstGeom>
          <a:noFill/>
        </p:spPr>
        <p:txBody>
          <a:bodyPr wrap="square" rtlCol="1">
            <a:spAutoFit/>
          </a:bodyPr>
          <a:lstStyle/>
          <a:p>
            <a:pPr algn="ctr"/>
            <a:r>
              <a:rPr lang="en-US" sz="1400" dirty="0"/>
              <a:t>Navigation tree</a:t>
            </a:r>
            <a:endParaRPr lang="he-IL" sz="1400" dirty="0"/>
          </a:p>
          <a:p>
            <a:pPr rtl="1"/>
            <a:endParaRPr lang="he-IL" sz="1400" dirty="0"/>
          </a:p>
        </p:txBody>
      </p:sp>
    </p:spTree>
    <p:extLst>
      <p:ext uri="{BB962C8B-B14F-4D97-AF65-F5344CB8AC3E}">
        <p14:creationId xmlns:p14="http://schemas.microsoft.com/office/powerpoint/2010/main" val="228405637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163956-72A0-48B9-87F0-B53857654CFE}"/>
              </a:ext>
            </a:extLst>
          </p:cNvPr>
          <p:cNvPicPr>
            <a:picLocks noChangeAspect="1"/>
          </p:cNvPicPr>
          <p:nvPr/>
        </p:nvPicPr>
        <p:blipFill>
          <a:blip r:embed="rId2"/>
          <a:stretch>
            <a:fillRect/>
          </a:stretch>
        </p:blipFill>
        <p:spPr>
          <a:xfrm>
            <a:off x="-41475" y="-12503"/>
            <a:ext cx="9152941" cy="5134177"/>
          </a:xfrm>
          <a:prstGeom prst="rect">
            <a:avLst/>
          </a:prstGeom>
        </p:spPr>
      </p:pic>
      <p:pic>
        <p:nvPicPr>
          <p:cNvPr id="15" name="Graphic 14">
            <a:extLst>
              <a:ext uri="{FF2B5EF4-FFF2-40B4-BE49-F238E27FC236}">
                <a16:creationId xmlns:a16="http://schemas.microsoft.com/office/drawing/2014/main" id="{CF433A30-3A03-49C5-90B4-9AF70E10B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2852" flipH="1" flipV="1">
            <a:off x="5931223" y="1406383"/>
            <a:ext cx="3057060" cy="1715089"/>
          </a:xfrm>
          <a:prstGeom prst="rect">
            <a:avLst/>
          </a:prstGeom>
        </p:spPr>
      </p:pic>
      <p:sp>
        <p:nvSpPr>
          <p:cNvPr id="16" name="TextBox 15">
            <a:extLst>
              <a:ext uri="{FF2B5EF4-FFF2-40B4-BE49-F238E27FC236}">
                <a16:creationId xmlns:a16="http://schemas.microsoft.com/office/drawing/2014/main" id="{1A2B5B85-ACDF-461E-AF17-5477A3BD89FA}"/>
              </a:ext>
            </a:extLst>
          </p:cNvPr>
          <p:cNvSpPr txBox="1"/>
          <p:nvPr/>
        </p:nvSpPr>
        <p:spPr>
          <a:xfrm>
            <a:off x="6300192" y="1969809"/>
            <a:ext cx="2088232" cy="1169551"/>
          </a:xfrm>
          <a:prstGeom prst="rect">
            <a:avLst/>
          </a:prstGeom>
          <a:noFill/>
        </p:spPr>
        <p:txBody>
          <a:bodyPr wrap="square" rtlCol="1">
            <a:spAutoFit/>
          </a:bodyPr>
          <a:lstStyle/>
          <a:p>
            <a:pPr algn="ctr" rtl="1"/>
            <a:r>
              <a:rPr lang="en-US" sz="1400" dirty="0"/>
              <a:t>In a TRADES Diagram, use “component” to add a new physical/logical system component</a:t>
            </a:r>
            <a:endParaRPr lang="he-IL" sz="1400" dirty="0"/>
          </a:p>
          <a:p>
            <a:pPr rtl="1"/>
            <a:endParaRPr lang="he-IL" sz="1400" dirty="0"/>
          </a:p>
        </p:txBody>
      </p:sp>
    </p:spTree>
    <p:extLst>
      <p:ext uri="{BB962C8B-B14F-4D97-AF65-F5344CB8AC3E}">
        <p14:creationId xmlns:p14="http://schemas.microsoft.com/office/powerpoint/2010/main" val="12597702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34209"/>
  <p:tag name="AS_OS" val="Microsoft Windows NT 6.2.9200.0"/>
  <p:tag name="AS_RELEASE_DATE" val="2017.04.19"/>
  <p:tag name="AS_TITLE" val="Aspose.Slides for .NET 2.0"/>
  <p:tag name="AS_VERSION" val="17.4"/>
</p:tagLst>
</file>

<file path=ppt/theme/theme1.xml><?xml version="1.0" encoding="utf-8"?>
<a:theme xmlns:a="http://schemas.openxmlformats.org/drawingml/2006/main" name="Office Theme">
  <a:themeElements>
    <a:clrScheme name="תעשיה אווירית">
      <a:dk1>
        <a:srgbClr val="0C4876"/>
      </a:dk1>
      <a:lt1>
        <a:srgbClr val="FFFFFF"/>
      </a:lt1>
      <a:dk2>
        <a:srgbClr val="646464"/>
      </a:dk2>
      <a:lt2>
        <a:srgbClr val="D0D0D2"/>
      </a:lt2>
      <a:accent1>
        <a:srgbClr val="316079"/>
      </a:accent1>
      <a:accent2>
        <a:srgbClr val="5696BA"/>
      </a:accent2>
      <a:accent3>
        <a:srgbClr val="9AC1D6"/>
      </a:accent3>
      <a:accent4>
        <a:srgbClr val="CCDDE7"/>
      </a:accent4>
      <a:accent5>
        <a:srgbClr val="D0D0D0"/>
      </a:accent5>
      <a:accent6>
        <a:srgbClr val="A4A4A4"/>
      </a:accent6>
      <a:hlink>
        <a:srgbClr val="646464"/>
      </a:hlink>
      <a:folHlink>
        <a:srgbClr val="0C4876"/>
      </a:folHlink>
    </a:clrScheme>
    <a:fontScheme name="Office קלאסי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1" anchor="ctr"/>
      <a:lstStyle>
        <a:defPPr algn="ctr" rtl="1">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1">
        <a:spAutoFit/>
      </a:bodyPr>
      <a:lstStyle>
        <a:defPPr algn="r" rtl="1">
          <a:defRPr dirty="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FB4A8B-284D-4EF9-A573-A942689C24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607</Words>
  <Application>Microsoft Office PowerPoint</Application>
  <PresentationFormat>On-screen Show (16:9)</PresentationFormat>
  <Paragraphs>84</Paragraphs>
  <Slides>56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Wingdings</vt:lpstr>
      <vt:lpstr>Office Theme</vt:lpstr>
      <vt:lpstr>MODEL Based Threat &amp; Risk Assessment</vt:lpstr>
      <vt:lpstr>TRADES</vt:lpstr>
      <vt:lpstr>ECORE Metamodel</vt:lpstr>
      <vt:lpstr>SIRIUS design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2020-02-17T13:12:14Z</dcterms:created>
  <dcterms:modified xsi:type="dcterms:W3CDTF">2021-02-07T06:10:50Z</dcterms:modified>
</cp:coreProperties>
</file>